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6" r:id="rId2"/>
    <p:sldId id="257" r:id="rId3"/>
    <p:sldId id="264" r:id="rId4"/>
    <p:sldId id="258" r:id="rId5"/>
    <p:sldId id="261" r:id="rId6"/>
    <p:sldId id="260"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784" y="64"/>
      </p:cViewPr>
      <p:guideLst>
        <p:guide orient="horz" pos="376"/>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9E604D-7D18-064F-A559-396F11988236}" type="datetimeFigureOut">
              <a:rPr lang="en-US" smtClean="0"/>
              <a:t>4/10/13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56CB69-E5AC-774E-9701-F621C71C776D}" type="slidenum">
              <a:rPr lang="en-US" smtClean="0"/>
              <a:t>‹#›</a:t>
            </a:fld>
            <a:endParaRPr lang="en-US"/>
          </a:p>
        </p:txBody>
      </p:sp>
    </p:spTree>
    <p:extLst>
      <p:ext uri="{BB962C8B-B14F-4D97-AF65-F5344CB8AC3E}">
        <p14:creationId xmlns:p14="http://schemas.microsoft.com/office/powerpoint/2010/main" val="26661200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7C01B-9725-4E41-A882-147F220FE3EA}" type="datetimeFigureOut">
              <a:rPr lang="en-US" smtClean="0"/>
              <a:t>4/10/13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DC3899-4D09-904E-9150-4D18153AC226}" type="slidenum">
              <a:rPr lang="en-US" smtClean="0"/>
              <a:t>‹#›</a:t>
            </a:fld>
            <a:endParaRPr lang="en-US"/>
          </a:p>
        </p:txBody>
      </p:sp>
    </p:spTree>
    <p:extLst>
      <p:ext uri="{BB962C8B-B14F-4D97-AF65-F5344CB8AC3E}">
        <p14:creationId xmlns:p14="http://schemas.microsoft.com/office/powerpoint/2010/main" val="138756194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err="1" smtClean="0"/>
              <a:t>Notas</a:t>
            </a:r>
            <a:r>
              <a:rPr lang="en-US" b="1" i="1" dirty="0" smtClean="0"/>
              <a:t> L.</a:t>
            </a:r>
            <a:r>
              <a:rPr lang="en-US" baseline="0" dirty="0" smtClean="0"/>
              <a:t>: </a:t>
            </a:r>
            <a:r>
              <a:rPr lang="en-US" sz="1200" kern="1200" dirty="0" smtClean="0">
                <a:solidFill>
                  <a:schemeClr val="tx1"/>
                </a:solidFill>
                <a:latin typeface="+mn-lt"/>
                <a:ea typeface="+mn-ea"/>
                <a:cs typeface="+mn-cs"/>
              </a:rPr>
              <a:t>Guanxi </a:t>
            </a:r>
            <a:r>
              <a:rPr lang="en-US" sz="1200" kern="1200" dirty="0" err="1" smtClean="0">
                <a:solidFill>
                  <a:schemeClr val="tx1"/>
                </a:solidFill>
                <a:latin typeface="+mn-lt"/>
                <a:ea typeface="+mn-ea"/>
                <a:cs typeface="+mn-cs"/>
              </a:rPr>
              <a:t>significa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algo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así</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como</a:t>
            </a:r>
            <a:r>
              <a:rPr lang="en-US" sz="1200" kern="1200" dirty="0" smtClean="0">
                <a:solidFill>
                  <a:schemeClr val="tx1"/>
                </a:solidFill>
                <a:latin typeface="+mn-lt"/>
                <a:ea typeface="+mn-ea"/>
                <a:cs typeface="+mn-cs"/>
              </a:rPr>
              <a:t> "relationship", </a:t>
            </a:r>
            <a:r>
              <a:rPr lang="en-US" sz="1200" kern="1200" dirty="0" err="1" smtClean="0">
                <a:solidFill>
                  <a:schemeClr val="tx1"/>
                </a:solidFill>
                <a:latin typeface="+mn-lt"/>
                <a:ea typeface="+mn-ea"/>
                <a:cs typeface="+mn-cs"/>
              </a:rPr>
              <a:t>pero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tiene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una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connotación</a:t>
            </a:r>
            <a:r>
              <a:rPr lang="en-US" sz="1200" kern="1200" dirty="0" smtClean="0">
                <a:solidFill>
                  <a:schemeClr val="tx1"/>
                </a:solidFill>
                <a:latin typeface="+mn-lt"/>
                <a:ea typeface="+mn-ea"/>
                <a:cs typeface="+mn-cs"/>
              </a:rPr>
              <a:t> de "link", </a:t>
            </a:r>
            <a:r>
              <a:rPr lang="en-US" sz="1200" kern="1200" dirty="0" err="1" smtClean="0">
                <a:solidFill>
                  <a:schemeClr val="tx1"/>
                </a:solidFill>
                <a:latin typeface="+mn-lt"/>
                <a:ea typeface="+mn-ea"/>
                <a:cs typeface="+mn-cs"/>
              </a:rPr>
              <a:t>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decir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existe</a:t>
            </a:r>
            <a:r>
              <a:rPr lang="en-US" sz="1200" kern="1200" dirty="0" smtClean="0">
                <a:solidFill>
                  <a:schemeClr val="tx1"/>
                </a:solidFill>
                <a:latin typeface="+mn-lt"/>
                <a:ea typeface="+mn-ea"/>
                <a:cs typeface="+mn-cs"/>
              </a:rPr>
              <a:t> un bonding entre dos personas. </a:t>
            </a:r>
            <a:r>
              <a:rPr lang="en-US" sz="1200" kern="1200" dirty="0" err="1" smtClean="0">
                <a:solidFill>
                  <a:schemeClr val="tx1"/>
                </a:solidFill>
                <a:latin typeface="+mn-lt"/>
                <a:ea typeface="+mn-ea"/>
                <a:cs typeface="+mn-cs"/>
              </a:rPr>
              <a:t>Por</a:t>
            </a:r>
            <a:r>
              <a:rPr lang="en-US" sz="1200" kern="1200" dirty="0" smtClean="0">
                <a:solidFill>
                  <a:schemeClr val="tx1"/>
                </a:solidFill>
                <a:latin typeface="+mn-lt"/>
                <a:ea typeface="+mn-ea"/>
                <a:cs typeface="+mn-cs"/>
              </a:rPr>
              <a:t> lo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se, </a:t>
            </a:r>
            <a:r>
              <a:rPr lang="en-US" sz="1200" kern="1200" dirty="0" err="1" smtClean="0">
                <a:solidFill>
                  <a:schemeClr val="tx1"/>
                </a:solidFill>
                <a:latin typeface="+mn-lt"/>
                <a:ea typeface="+mn-ea"/>
                <a:cs typeface="+mn-cs"/>
              </a:rPr>
              <a:t>aquí</a:t>
            </a:r>
            <a:r>
              <a:rPr lang="en-US" sz="1200" kern="1200" dirty="0" smtClean="0">
                <a:solidFill>
                  <a:schemeClr val="tx1"/>
                </a:solidFill>
                <a:latin typeface="+mn-lt"/>
                <a:ea typeface="+mn-ea"/>
                <a:cs typeface="+mn-cs"/>
              </a:rPr>
              <a:t> en China el </a:t>
            </a:r>
            <a:r>
              <a:rPr lang="en-US" sz="1200" kern="1200" dirty="0" err="1" smtClean="0">
                <a:solidFill>
                  <a:schemeClr val="tx1"/>
                </a:solidFill>
                <a:latin typeface="+mn-lt"/>
                <a:ea typeface="+mn-ea"/>
                <a:cs typeface="+mn-cs"/>
              </a:rPr>
              <a:t>estilo</a:t>
            </a:r>
            <a:r>
              <a:rPr lang="en-US" sz="1200" kern="1200" dirty="0" smtClean="0">
                <a:solidFill>
                  <a:schemeClr val="tx1"/>
                </a:solidFill>
                <a:latin typeface="+mn-lt"/>
                <a:ea typeface="+mn-ea"/>
                <a:cs typeface="+mn-cs"/>
              </a:rPr>
              <a:t> de los </a:t>
            </a:r>
            <a:r>
              <a:rPr lang="en-US" sz="1200" kern="1200" dirty="0" err="1" smtClean="0">
                <a:solidFill>
                  <a:schemeClr val="tx1"/>
                </a:solidFill>
                <a:latin typeface="+mn-lt"/>
                <a:ea typeface="+mn-ea"/>
                <a:cs typeface="+mn-cs"/>
              </a:rPr>
              <a:t>vendedores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es</a:t>
            </a:r>
            <a:r>
              <a:rPr lang="en-US" sz="1200" kern="1200" dirty="0" smtClean="0">
                <a:solidFill>
                  <a:schemeClr val="tx1"/>
                </a:solidFill>
                <a:latin typeface="+mn-lt"/>
                <a:ea typeface="+mn-ea"/>
                <a:cs typeface="+mn-cs"/>
              </a:rPr>
              <a:t> mucho de </a:t>
            </a:r>
            <a:r>
              <a:rPr lang="en-US" sz="1200" kern="1200" dirty="0" err="1" smtClean="0">
                <a:solidFill>
                  <a:schemeClr val="tx1"/>
                </a:solidFill>
                <a:latin typeface="+mn-lt"/>
                <a:ea typeface="+mn-ea"/>
                <a:cs typeface="+mn-cs"/>
              </a:rPr>
              <a:t>enterteinment</a:t>
            </a:r>
            <a:r>
              <a:rPr lang="en-US" sz="1200" kern="1200" dirty="0" smtClean="0">
                <a:solidFill>
                  <a:schemeClr val="tx1"/>
                </a:solidFill>
                <a:latin typeface="+mn-lt"/>
                <a:ea typeface="+mn-ea"/>
                <a:cs typeface="+mn-cs"/>
              </a:rPr>
              <a:t> (karaoke y </a:t>
            </a:r>
            <a:r>
              <a:rPr lang="en-US" sz="1200" kern="1200" dirty="0" err="1" smtClean="0">
                <a:solidFill>
                  <a:schemeClr val="tx1"/>
                </a:solidFill>
                <a:latin typeface="+mn-lt"/>
                <a:ea typeface="+mn-ea"/>
                <a:cs typeface="+mn-cs"/>
              </a:rPr>
              <a:t>baijiu</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donde</a:t>
            </a:r>
            <a:r>
              <a:rPr lang="en-US" sz="1200" kern="1200" dirty="0" smtClean="0">
                <a:solidFill>
                  <a:schemeClr val="tx1"/>
                </a:solidFill>
                <a:latin typeface="+mn-lt"/>
                <a:ea typeface="+mn-ea"/>
                <a:cs typeface="+mn-cs"/>
              </a:rPr>
              <a:t> se </a:t>
            </a:r>
            <a:r>
              <a:rPr lang="en-US" sz="1200" kern="1200" dirty="0" err="1" smtClean="0">
                <a:solidFill>
                  <a:schemeClr val="tx1"/>
                </a:solidFill>
                <a:latin typeface="+mn-lt"/>
                <a:ea typeface="+mn-ea"/>
                <a:cs typeface="+mn-cs"/>
              </a:rPr>
              <a:t>emborrachan</a:t>
            </a:r>
            <a:r>
              <a:rPr lang="en-US" sz="1200" kern="1200" dirty="0" smtClean="0">
                <a:solidFill>
                  <a:schemeClr val="tx1"/>
                </a:solidFill>
                <a:latin typeface="+mn-lt"/>
                <a:ea typeface="+mn-ea"/>
                <a:cs typeface="+mn-cs"/>
              </a:rPr>
              <a:t> con los </a:t>
            </a:r>
            <a:r>
              <a:rPr lang="en-US" sz="1200" kern="1200" dirty="0" err="1" smtClean="0">
                <a:solidFill>
                  <a:schemeClr val="tx1"/>
                </a:solidFill>
                <a:latin typeface="+mn-lt"/>
                <a:ea typeface="+mn-ea"/>
                <a:cs typeface="+mn-cs"/>
              </a:rPr>
              <a:t>clientes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varias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veces</a:t>
            </a:r>
            <a:r>
              <a:rPr lang="en-US" sz="1200" kern="1200" dirty="0" smtClean="0">
                <a:solidFill>
                  <a:schemeClr val="tx1"/>
                </a:solidFill>
                <a:latin typeface="+mn-lt"/>
                <a:ea typeface="+mn-ea"/>
                <a:cs typeface="+mn-cs"/>
              </a:rPr>
              <a:t>, hasta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los </a:t>
            </a:r>
            <a:r>
              <a:rPr lang="en-US" sz="1200" kern="1200" dirty="0" err="1" smtClean="0">
                <a:solidFill>
                  <a:schemeClr val="tx1"/>
                </a:solidFill>
                <a:latin typeface="+mn-lt"/>
                <a:ea typeface="+mn-ea"/>
                <a:cs typeface="+mn-cs"/>
              </a:rPr>
              <a:t>clientes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desarrollan</a:t>
            </a:r>
            <a:r>
              <a:rPr lang="en-US" sz="1200" kern="1200" dirty="0" smtClean="0">
                <a:solidFill>
                  <a:schemeClr val="tx1"/>
                </a:solidFill>
                <a:latin typeface="+mn-lt"/>
                <a:ea typeface="+mn-ea"/>
                <a:cs typeface="+mn-cs"/>
              </a:rPr>
              <a:t> un </a:t>
            </a:r>
            <a:r>
              <a:rPr lang="en-US" sz="1200" kern="1200" dirty="0" err="1" smtClean="0">
                <a:solidFill>
                  <a:schemeClr val="tx1"/>
                </a:solidFill>
                <a:latin typeface="+mn-lt"/>
                <a:ea typeface="+mn-ea"/>
                <a:cs typeface="+mn-cs"/>
              </a:rPr>
              <a:t>vinculo</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confianza</a:t>
            </a:r>
            <a:r>
              <a:rPr lang="en-US" sz="1200" kern="1200" dirty="0" smtClean="0">
                <a:solidFill>
                  <a:schemeClr val="tx1"/>
                </a:solidFill>
                <a:latin typeface="+mn-lt"/>
                <a:ea typeface="+mn-ea"/>
                <a:cs typeface="+mn-cs"/>
              </a:rPr>
              <a:t> personal con los </a:t>
            </a:r>
            <a:r>
              <a:rPr lang="en-US" sz="1200" kern="1200" dirty="0" err="1" smtClean="0">
                <a:solidFill>
                  <a:schemeClr val="tx1"/>
                </a:solidFill>
                <a:latin typeface="+mn-lt"/>
                <a:ea typeface="+mn-ea"/>
                <a:cs typeface="+mn-cs"/>
              </a:rPr>
              <a:t>vendedores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Adicionalmente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existe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una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muy</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marcada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estructura</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relaciones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sociales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casi</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castas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como</a:t>
            </a:r>
            <a:r>
              <a:rPr lang="en-US" sz="1200" kern="1200" dirty="0" smtClean="0">
                <a:solidFill>
                  <a:schemeClr val="tx1"/>
                </a:solidFill>
                <a:latin typeface="+mn-lt"/>
                <a:ea typeface="+mn-ea"/>
                <a:cs typeface="+mn-cs"/>
              </a:rPr>
              <a:t> en India), y un </a:t>
            </a:r>
            <a:r>
              <a:rPr lang="en-US" sz="1200" kern="1200" dirty="0" err="1" smtClean="0">
                <a:solidFill>
                  <a:schemeClr val="tx1"/>
                </a:solidFill>
                <a:latin typeface="+mn-lt"/>
                <a:ea typeface="+mn-ea"/>
                <a:cs typeface="+mn-cs"/>
              </a:rPr>
              <a:t>grado</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sensibilidad</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política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muy</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fino</a:t>
            </a:r>
            <a:r>
              <a:rPr lang="en-US" sz="1200" kern="1200" dirty="0" smtClean="0">
                <a:solidFill>
                  <a:schemeClr val="tx1"/>
                </a:solidFill>
                <a:latin typeface="+mn-lt"/>
                <a:ea typeface="+mn-ea"/>
                <a:cs typeface="+mn-cs"/>
              </a:rPr>
              <a:t> y </a:t>
            </a:r>
            <a:r>
              <a:rPr lang="en-US" sz="1200" kern="1200" dirty="0" err="1" smtClean="0">
                <a:solidFill>
                  <a:schemeClr val="tx1"/>
                </a:solidFill>
                <a:latin typeface="+mn-lt"/>
                <a:ea typeface="+mn-ea"/>
                <a:cs typeface="+mn-cs"/>
              </a:rPr>
              <a:t>desarrollado</a:t>
            </a:r>
            <a:r>
              <a:rPr lang="en-US" sz="1200" kern="1200" dirty="0" smtClean="0">
                <a:solidFill>
                  <a:schemeClr val="tx1"/>
                </a:solidFill>
                <a:latin typeface="+mn-lt"/>
                <a:ea typeface="+mn-ea"/>
                <a:cs typeface="+mn-cs"/>
              </a:rPr>
              <a:t>. La </a:t>
            </a:r>
            <a:r>
              <a:rPr lang="en-US" sz="1200" kern="1200" dirty="0" err="1" smtClean="0">
                <a:solidFill>
                  <a:schemeClr val="tx1"/>
                </a:solidFill>
                <a:latin typeface="+mn-lt"/>
                <a:ea typeface="+mn-ea"/>
                <a:cs typeface="+mn-cs"/>
              </a:rPr>
              <a:t>gente</a:t>
            </a:r>
            <a:r>
              <a:rPr lang="en-US" sz="1200" kern="1200" dirty="0" smtClean="0">
                <a:solidFill>
                  <a:schemeClr val="tx1"/>
                </a:solidFill>
                <a:latin typeface="+mn-lt"/>
                <a:ea typeface="+mn-ea"/>
                <a:cs typeface="+mn-cs"/>
              </a:rPr>
              <a:t> con </a:t>
            </a:r>
            <a:r>
              <a:rPr lang="en-US" sz="1200" kern="1200" dirty="0" err="1" smtClean="0">
                <a:solidFill>
                  <a:schemeClr val="tx1"/>
                </a:solidFill>
                <a:latin typeface="+mn-lt"/>
                <a:ea typeface="+mn-ea"/>
                <a:cs typeface="+mn-cs"/>
              </a:rPr>
              <a:t>poder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busca</a:t>
            </a:r>
            <a:r>
              <a:rPr lang="en-US" sz="1200" kern="1200" dirty="0" smtClean="0">
                <a:solidFill>
                  <a:schemeClr val="tx1"/>
                </a:solidFill>
                <a:latin typeface="+mn-lt"/>
                <a:ea typeface="+mn-ea"/>
                <a:cs typeface="+mn-cs"/>
              </a:rPr>
              <a:t> a </a:t>
            </a:r>
            <a:r>
              <a:rPr lang="en-US" sz="1200" kern="1200" dirty="0" err="1" smtClean="0">
                <a:solidFill>
                  <a:schemeClr val="tx1"/>
                </a:solidFill>
                <a:latin typeface="+mn-lt"/>
                <a:ea typeface="+mn-ea"/>
                <a:cs typeface="+mn-cs"/>
              </a:rPr>
              <a:t>gente</a:t>
            </a:r>
            <a:r>
              <a:rPr lang="en-US" sz="1200" kern="1200" dirty="0" smtClean="0">
                <a:solidFill>
                  <a:schemeClr val="tx1"/>
                </a:solidFill>
                <a:latin typeface="+mn-lt"/>
                <a:ea typeface="+mn-ea"/>
                <a:cs typeface="+mn-cs"/>
              </a:rPr>
              <a:t> con </a:t>
            </a:r>
            <a:r>
              <a:rPr lang="en-US" sz="1200" kern="1200" dirty="0" err="1" smtClean="0">
                <a:solidFill>
                  <a:schemeClr val="tx1"/>
                </a:solidFill>
                <a:latin typeface="+mn-lt"/>
                <a:ea typeface="+mn-ea"/>
                <a:cs typeface="+mn-cs"/>
              </a:rPr>
              <a:t>poder</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 mi me da la </a:t>
            </a:r>
            <a:r>
              <a:rPr lang="en-US" sz="1200" kern="1200" dirty="0" err="1" smtClean="0">
                <a:solidFill>
                  <a:schemeClr val="tx1"/>
                </a:solidFill>
                <a:latin typeface="+mn-lt"/>
                <a:ea typeface="+mn-ea"/>
                <a:cs typeface="+mn-cs"/>
              </a:rPr>
              <a:t>impresión</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es</a:t>
            </a:r>
            <a:r>
              <a:rPr lang="en-US" sz="1200" kern="1200" dirty="0" smtClean="0">
                <a:solidFill>
                  <a:schemeClr val="tx1"/>
                </a:solidFill>
                <a:latin typeface="+mn-lt"/>
                <a:ea typeface="+mn-ea"/>
                <a:cs typeface="+mn-cs"/>
              </a:rPr>
              <a:t> similar al </a:t>
            </a:r>
            <a:r>
              <a:rPr lang="en-US" sz="1200" kern="1200" dirty="0" err="1" smtClean="0">
                <a:solidFill>
                  <a:schemeClr val="tx1"/>
                </a:solidFill>
                <a:latin typeface="+mn-lt"/>
                <a:ea typeface="+mn-ea"/>
                <a:cs typeface="+mn-cs"/>
              </a:rPr>
              <a:t>estilo</a:t>
            </a:r>
            <a:r>
              <a:rPr lang="en-US" sz="1200" kern="1200" dirty="0" smtClean="0">
                <a:solidFill>
                  <a:schemeClr val="tx1"/>
                </a:solidFill>
                <a:latin typeface="+mn-lt"/>
                <a:ea typeface="+mn-ea"/>
                <a:cs typeface="+mn-cs"/>
              </a:rPr>
              <a:t> de México, </a:t>
            </a:r>
            <a:r>
              <a:rPr lang="en-US" sz="1200" kern="1200" dirty="0" err="1" smtClean="0">
                <a:solidFill>
                  <a:schemeClr val="tx1"/>
                </a:solidFill>
                <a:latin typeface="+mn-lt"/>
                <a:ea typeface="+mn-ea"/>
                <a:cs typeface="+mn-cs"/>
              </a:rPr>
              <a:t>pero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exacerbado</a:t>
            </a:r>
            <a:r>
              <a:rPr lang="en-US"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L. </a:t>
            </a:r>
            <a:r>
              <a:rPr lang="en-US" sz="1200" kern="1200" dirty="0" err="1" smtClean="0">
                <a:solidFill>
                  <a:schemeClr val="tx1"/>
                </a:solidFill>
                <a:latin typeface="+mn-lt"/>
                <a:ea typeface="+mn-ea"/>
                <a:cs typeface="+mn-cs"/>
              </a:rPr>
              <a:t>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bastante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torpe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políticamente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fuera</a:t>
            </a:r>
            <a:r>
              <a:rPr lang="en-US" sz="1200" kern="1200" dirty="0" smtClean="0">
                <a:solidFill>
                  <a:schemeClr val="tx1"/>
                </a:solidFill>
                <a:latin typeface="+mn-lt"/>
                <a:ea typeface="+mn-ea"/>
                <a:cs typeface="+mn-cs"/>
              </a:rPr>
              <a:t> de USA, y mucho mas </a:t>
            </a:r>
            <a:r>
              <a:rPr lang="en-US" sz="1200" kern="1200" dirty="0" err="1" smtClean="0">
                <a:solidFill>
                  <a:schemeClr val="tx1"/>
                </a:solidFill>
                <a:latin typeface="+mn-lt"/>
                <a:ea typeface="+mn-ea"/>
                <a:cs typeface="+mn-cs"/>
              </a:rPr>
              <a:t>concentrado</a:t>
            </a:r>
            <a:r>
              <a:rPr lang="en-US" sz="1200" kern="1200" dirty="0" smtClean="0">
                <a:solidFill>
                  <a:schemeClr val="tx1"/>
                </a:solidFill>
                <a:latin typeface="+mn-lt"/>
                <a:ea typeface="+mn-ea"/>
                <a:cs typeface="+mn-cs"/>
              </a:rPr>
              <a:t> en lo </a:t>
            </a:r>
            <a:r>
              <a:rPr lang="en-US" sz="1200" kern="1200" dirty="0" err="1" smtClean="0">
                <a:solidFill>
                  <a:schemeClr val="tx1"/>
                </a:solidFill>
                <a:latin typeface="+mn-lt"/>
                <a:ea typeface="+mn-ea"/>
                <a:cs typeface="+mn-cs"/>
              </a:rPr>
              <a:t>técnico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pero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tanto</a:t>
            </a:r>
            <a:r>
              <a:rPr lang="en-US" sz="1200" kern="1200" dirty="0" smtClean="0">
                <a:solidFill>
                  <a:schemeClr val="tx1"/>
                </a:solidFill>
                <a:latin typeface="+mn-lt"/>
                <a:ea typeface="+mn-ea"/>
                <a:cs typeface="+mn-cs"/>
              </a:rPr>
              <a:t> el </a:t>
            </a:r>
            <a:r>
              <a:rPr lang="en-US" sz="1200" kern="1200" dirty="0" err="1" smtClean="0">
                <a:solidFill>
                  <a:schemeClr val="tx1"/>
                </a:solidFill>
                <a:latin typeface="+mn-lt"/>
                <a:ea typeface="+mn-ea"/>
                <a:cs typeface="+mn-cs"/>
              </a:rPr>
              <a:t>Presidente</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AsiaPac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como</a:t>
            </a:r>
            <a:r>
              <a:rPr lang="en-US" sz="1200" kern="1200" dirty="0" smtClean="0">
                <a:solidFill>
                  <a:schemeClr val="tx1"/>
                </a:solidFill>
                <a:latin typeface="+mn-lt"/>
                <a:ea typeface="+mn-ea"/>
                <a:cs typeface="+mn-cs"/>
              </a:rPr>
              <a:t> el </a:t>
            </a:r>
            <a:r>
              <a:rPr lang="en-US" sz="1200" kern="1200" dirty="0" err="1" smtClean="0">
                <a:solidFill>
                  <a:schemeClr val="tx1"/>
                </a:solidFill>
                <a:latin typeface="+mn-lt"/>
                <a:ea typeface="+mn-ea"/>
                <a:cs typeface="+mn-cs"/>
              </a:rPr>
              <a:t>Dir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Gral</a:t>
            </a:r>
            <a:r>
              <a:rPr lang="en-US" sz="1200" kern="1200" dirty="0" smtClean="0">
                <a:solidFill>
                  <a:schemeClr val="tx1"/>
                </a:solidFill>
                <a:latin typeface="+mn-lt"/>
                <a:ea typeface="+mn-ea"/>
                <a:cs typeface="+mn-cs"/>
              </a:rPr>
              <a:t> de China </a:t>
            </a:r>
            <a:r>
              <a:rPr lang="en-US" sz="1200" kern="1200" dirty="0" err="1" smtClean="0">
                <a:solidFill>
                  <a:schemeClr val="tx1"/>
                </a:solidFill>
                <a:latin typeface="+mn-lt"/>
                <a:ea typeface="+mn-ea"/>
                <a:cs typeface="+mn-cs"/>
              </a:rPr>
              <a:t>participan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activamente</a:t>
            </a:r>
            <a:r>
              <a:rPr lang="en-US" sz="1200" kern="1200" dirty="0" smtClean="0">
                <a:solidFill>
                  <a:schemeClr val="tx1"/>
                </a:solidFill>
                <a:latin typeface="+mn-lt"/>
                <a:ea typeface="+mn-ea"/>
                <a:cs typeface="+mn-cs"/>
              </a:rPr>
              <a:t> en el </a:t>
            </a:r>
            <a:r>
              <a:rPr lang="en-US" sz="1200" kern="1200" dirty="0" err="1" smtClean="0">
                <a:solidFill>
                  <a:schemeClr val="tx1"/>
                </a:solidFill>
                <a:latin typeface="+mn-lt"/>
                <a:ea typeface="+mn-ea"/>
                <a:cs typeface="+mn-cs"/>
              </a:rPr>
              <a:t>cultivo</a:t>
            </a:r>
            <a:r>
              <a:rPr lang="en-US" sz="1200" kern="1200" dirty="0" smtClean="0">
                <a:solidFill>
                  <a:schemeClr val="tx1"/>
                </a:solidFill>
                <a:latin typeface="+mn-lt"/>
                <a:ea typeface="+mn-ea"/>
                <a:cs typeface="+mn-cs"/>
              </a:rPr>
              <a:t> del guanxi con </a:t>
            </a:r>
            <a:r>
              <a:rPr lang="en-US" sz="1200" kern="1200" dirty="0" err="1" smtClean="0">
                <a:solidFill>
                  <a:schemeClr val="tx1"/>
                </a:solidFill>
                <a:latin typeface="+mn-lt"/>
                <a:ea typeface="+mn-ea"/>
                <a:cs typeface="+mn-cs"/>
              </a:rPr>
              <a:t>nuestra</a:t>
            </a:r>
            <a:r>
              <a:rPr lang="en-US" sz="1200" kern="1200" dirty="0" smtClean="0">
                <a:solidFill>
                  <a:schemeClr val="tx1"/>
                </a:solidFill>
                <a:latin typeface="+mn-lt"/>
                <a:ea typeface="+mn-ea"/>
                <a:cs typeface="+mn-cs"/>
              </a:rPr>
              <a:t> red de </a:t>
            </a:r>
            <a:r>
              <a:rPr lang="en-US" sz="1200" kern="1200" dirty="0" err="1" smtClean="0">
                <a:solidFill>
                  <a:schemeClr val="tx1"/>
                </a:solidFill>
                <a:latin typeface="+mn-lt"/>
                <a:ea typeface="+mn-ea"/>
                <a:cs typeface="+mn-cs"/>
              </a:rPr>
              <a:t>distribuidores</a:t>
            </a:r>
            <a:r>
              <a:rPr lang="en-US" sz="1200" kern="1200" dirty="0" smtClean="0">
                <a:solidFill>
                  <a:schemeClr val="tx1"/>
                </a:solidFill>
                <a:latin typeface="+mn-lt"/>
                <a:ea typeface="+mn-ea"/>
                <a:cs typeface="+mn-cs"/>
              </a:rPr>
              <a:t> y con </a:t>
            </a:r>
            <a:r>
              <a:rPr lang="en-US" sz="1200" kern="1200" dirty="0" err="1" smtClean="0">
                <a:solidFill>
                  <a:schemeClr val="tx1"/>
                </a:solidFill>
                <a:latin typeface="+mn-lt"/>
                <a:ea typeface="+mn-ea"/>
                <a:cs typeface="+mn-cs"/>
              </a:rPr>
              <a:t>algunos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clientes</a:t>
            </a:r>
            <a:r>
              <a:rPr lang="en-US" sz="1200" kern="1200" dirty="0" smtClean="0">
                <a:solidFill>
                  <a:schemeClr val="tx1"/>
                </a:solidFill>
                <a:latin typeface="+mn-lt"/>
                <a:ea typeface="+mn-ea"/>
                <a:cs typeface="+mn-cs"/>
              </a:rPr>
              <a:t> finales clave.</a:t>
            </a:r>
            <a:endParaRPr lang="en-US" dirty="0"/>
          </a:p>
        </p:txBody>
      </p:sp>
      <p:sp>
        <p:nvSpPr>
          <p:cNvPr id="4" name="Slide Number Placeholder 3"/>
          <p:cNvSpPr>
            <a:spLocks noGrp="1"/>
          </p:cNvSpPr>
          <p:nvPr>
            <p:ph type="sldNum" sz="quarter" idx="10"/>
          </p:nvPr>
        </p:nvSpPr>
        <p:spPr/>
        <p:txBody>
          <a:bodyPr/>
          <a:lstStyle/>
          <a:p>
            <a:fld id="{9DDC3899-4D09-904E-9150-4D18153AC226}" type="slidenum">
              <a:rPr lang="en-US" smtClean="0"/>
              <a:t>6</a:t>
            </a:fld>
            <a:endParaRPr lang="en-US"/>
          </a:p>
        </p:txBody>
      </p:sp>
    </p:spTree>
    <p:extLst>
      <p:ext uri="{BB962C8B-B14F-4D97-AF65-F5344CB8AC3E}">
        <p14:creationId xmlns:p14="http://schemas.microsoft.com/office/powerpoint/2010/main" val="2915741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8" name="Footer Placeholder 4"/>
          <p:cNvSpPr>
            <a:spLocks noGrp="1"/>
          </p:cNvSpPr>
          <p:nvPr>
            <p:ph type="ftr" sz="quarter" idx="3"/>
          </p:nvPr>
        </p:nvSpPr>
        <p:spPr>
          <a:xfrm>
            <a:off x="1968500" y="6356350"/>
            <a:ext cx="55753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Guillermo Wechsler. 2013. This work is licensed under the Creative Commons Attribution-</a:t>
            </a:r>
            <a:r>
              <a:rPr lang="en-US" dirty="0" err="1" smtClean="0"/>
              <a:t>ShareAlike</a:t>
            </a:r>
            <a:r>
              <a:rPr lang="en-US" dirty="0" smtClean="0"/>
              <a:t> 3.0 </a:t>
            </a:r>
            <a:r>
              <a:rPr lang="en-US" dirty="0" err="1" smtClean="0"/>
              <a:t>Unported</a:t>
            </a:r>
            <a:r>
              <a:rPr lang="en-US" dirty="0" smtClean="0"/>
              <a:t> License. </a:t>
            </a:r>
            <a:endParaRPr lang="en-US" dirty="0"/>
          </a:p>
        </p:txBody>
      </p:sp>
      <p:sp>
        <p:nvSpPr>
          <p:cNvPr id="9" name="Slide Number Placeholder 5"/>
          <p:cNvSpPr>
            <a:spLocks noGrp="1"/>
          </p:cNvSpPr>
          <p:nvPr>
            <p:ph type="sldNum" sz="quarter" idx="4"/>
          </p:nvPr>
        </p:nvSpPr>
        <p:spPr>
          <a:xfrm>
            <a:off x="7747000" y="6356350"/>
            <a:ext cx="939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0263CF-4C40-9343-9C5C-7C5611DC4D92}" type="slidenum">
              <a:rPr lang="en-US" smtClean="0"/>
              <a:t>‹#›</a:t>
            </a:fld>
            <a:endParaRPr lang="en-US"/>
          </a:p>
        </p:txBody>
      </p:sp>
      <p:sp>
        <p:nvSpPr>
          <p:cNvPr id="10" name="Footer Placeholder 4"/>
          <p:cNvSpPr txBox="1">
            <a:spLocks/>
          </p:cNvSpPr>
          <p:nvPr userDrawn="1"/>
        </p:nvSpPr>
        <p:spPr>
          <a:xfrm>
            <a:off x="2197100" y="6356350"/>
            <a:ext cx="53467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989896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Slide Number Placeholder 5"/>
          <p:cNvSpPr>
            <a:spLocks noGrp="1"/>
          </p:cNvSpPr>
          <p:nvPr>
            <p:ph type="sldNum" sz="quarter" idx="12"/>
          </p:nvPr>
        </p:nvSpPr>
        <p:spPr/>
        <p:txBody>
          <a:bodyPr/>
          <a:lstStyle/>
          <a:p>
            <a:fld id="{250263CF-4C40-9343-9C5C-7C5611DC4D92}" type="slidenum">
              <a:rPr lang="en-US" smtClean="0"/>
              <a:t>‹#›</a:t>
            </a:fld>
            <a:endParaRPr lang="en-US"/>
          </a:p>
        </p:txBody>
      </p:sp>
      <p:sp>
        <p:nvSpPr>
          <p:cNvPr id="7" name="Footer Placeholder 4"/>
          <p:cNvSpPr>
            <a:spLocks noGrp="1"/>
          </p:cNvSpPr>
          <p:nvPr>
            <p:ph type="ftr" sz="quarter" idx="3"/>
          </p:nvPr>
        </p:nvSpPr>
        <p:spPr>
          <a:xfrm>
            <a:off x="1968500" y="6356350"/>
            <a:ext cx="55753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Guillermo Wechsler. 2013. This work is licensed under the Creative Commons Attribution-</a:t>
            </a:r>
            <a:r>
              <a:rPr lang="en-US" dirty="0" err="1" smtClean="0"/>
              <a:t>ShareAlike</a:t>
            </a:r>
            <a:r>
              <a:rPr lang="en-US" dirty="0" smtClean="0"/>
              <a:t> 3.0 </a:t>
            </a:r>
            <a:r>
              <a:rPr lang="en-US" dirty="0" err="1" smtClean="0"/>
              <a:t>Unported</a:t>
            </a:r>
            <a:r>
              <a:rPr lang="en-US" dirty="0" smtClean="0"/>
              <a:t> License. </a:t>
            </a:r>
            <a:endParaRPr lang="en-US" dirty="0"/>
          </a:p>
        </p:txBody>
      </p:sp>
    </p:spTree>
    <p:extLst>
      <p:ext uri="{BB962C8B-B14F-4D97-AF65-F5344CB8AC3E}">
        <p14:creationId xmlns:p14="http://schemas.microsoft.com/office/powerpoint/2010/main" val="1651435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Slide Number Placeholder 5"/>
          <p:cNvSpPr>
            <a:spLocks noGrp="1"/>
          </p:cNvSpPr>
          <p:nvPr>
            <p:ph type="sldNum" sz="quarter" idx="12"/>
          </p:nvPr>
        </p:nvSpPr>
        <p:spPr/>
        <p:txBody>
          <a:bodyPr/>
          <a:lstStyle/>
          <a:p>
            <a:fld id="{250263CF-4C40-9343-9C5C-7C5611DC4D92}" type="slidenum">
              <a:rPr lang="en-US" smtClean="0"/>
              <a:t>‹#›</a:t>
            </a:fld>
            <a:endParaRPr lang="en-US"/>
          </a:p>
        </p:txBody>
      </p:sp>
      <p:sp>
        <p:nvSpPr>
          <p:cNvPr id="7" name="Footer Placeholder 4"/>
          <p:cNvSpPr>
            <a:spLocks noGrp="1"/>
          </p:cNvSpPr>
          <p:nvPr>
            <p:ph type="ftr" sz="quarter" idx="3"/>
          </p:nvPr>
        </p:nvSpPr>
        <p:spPr>
          <a:xfrm>
            <a:off x="1968500" y="6356350"/>
            <a:ext cx="55753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Guillermo Wechsler. 2013. This work is licensed under the Creative Commons Attribution-</a:t>
            </a:r>
            <a:r>
              <a:rPr lang="en-US" dirty="0" err="1" smtClean="0"/>
              <a:t>ShareAlike</a:t>
            </a:r>
            <a:r>
              <a:rPr lang="en-US" dirty="0" smtClean="0"/>
              <a:t> 3.0 </a:t>
            </a:r>
            <a:r>
              <a:rPr lang="en-US" dirty="0" err="1" smtClean="0"/>
              <a:t>Unported</a:t>
            </a:r>
            <a:r>
              <a:rPr lang="en-US" dirty="0" smtClean="0"/>
              <a:t> License. </a:t>
            </a:r>
            <a:endParaRPr lang="en-US" dirty="0"/>
          </a:p>
        </p:txBody>
      </p:sp>
    </p:spTree>
    <p:extLst>
      <p:ext uri="{BB962C8B-B14F-4D97-AF65-F5344CB8AC3E}">
        <p14:creationId xmlns:p14="http://schemas.microsoft.com/office/powerpoint/2010/main" val="3424547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Slide Number Placeholder 5"/>
          <p:cNvSpPr>
            <a:spLocks noGrp="1"/>
          </p:cNvSpPr>
          <p:nvPr>
            <p:ph type="sldNum" sz="quarter" idx="12"/>
          </p:nvPr>
        </p:nvSpPr>
        <p:spPr/>
        <p:txBody>
          <a:bodyPr/>
          <a:lstStyle/>
          <a:p>
            <a:fld id="{250263CF-4C40-9343-9C5C-7C5611DC4D92}" type="slidenum">
              <a:rPr lang="en-US" smtClean="0"/>
              <a:t>‹#›</a:t>
            </a:fld>
            <a:endParaRPr lang="en-US"/>
          </a:p>
        </p:txBody>
      </p:sp>
      <p:sp>
        <p:nvSpPr>
          <p:cNvPr id="9" name="Footer Placeholder 4"/>
          <p:cNvSpPr>
            <a:spLocks noGrp="1"/>
          </p:cNvSpPr>
          <p:nvPr>
            <p:ph type="ftr" sz="quarter" idx="3"/>
          </p:nvPr>
        </p:nvSpPr>
        <p:spPr>
          <a:xfrm>
            <a:off x="1968500" y="6356350"/>
            <a:ext cx="55753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Guillermo Wechsler. 2013. This work is licensed under the Creative Commons Attribution-</a:t>
            </a:r>
            <a:r>
              <a:rPr lang="en-US" dirty="0" err="1" smtClean="0"/>
              <a:t>ShareAlike</a:t>
            </a:r>
            <a:r>
              <a:rPr lang="en-US" dirty="0" smtClean="0"/>
              <a:t> 3.0 </a:t>
            </a:r>
            <a:r>
              <a:rPr lang="en-US" dirty="0" err="1" smtClean="0"/>
              <a:t>Unported</a:t>
            </a:r>
            <a:r>
              <a:rPr lang="en-US" dirty="0" smtClean="0"/>
              <a:t> License. </a:t>
            </a:r>
            <a:endParaRPr lang="en-US" dirty="0"/>
          </a:p>
        </p:txBody>
      </p:sp>
    </p:spTree>
    <p:extLst>
      <p:ext uri="{BB962C8B-B14F-4D97-AF65-F5344CB8AC3E}">
        <p14:creationId xmlns:p14="http://schemas.microsoft.com/office/powerpoint/2010/main" val="757298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6" name="Slide Number Placeholder 5"/>
          <p:cNvSpPr>
            <a:spLocks noGrp="1"/>
          </p:cNvSpPr>
          <p:nvPr>
            <p:ph type="sldNum" sz="quarter" idx="12"/>
          </p:nvPr>
        </p:nvSpPr>
        <p:spPr/>
        <p:txBody>
          <a:bodyPr/>
          <a:lstStyle/>
          <a:p>
            <a:fld id="{250263CF-4C40-9343-9C5C-7C5611DC4D92}" type="slidenum">
              <a:rPr lang="en-US" smtClean="0"/>
              <a:t>‹#›</a:t>
            </a:fld>
            <a:endParaRPr lang="en-US"/>
          </a:p>
        </p:txBody>
      </p:sp>
      <p:sp>
        <p:nvSpPr>
          <p:cNvPr id="7" name="Footer Placeholder 4"/>
          <p:cNvSpPr>
            <a:spLocks noGrp="1"/>
          </p:cNvSpPr>
          <p:nvPr>
            <p:ph type="ftr" sz="quarter" idx="3"/>
          </p:nvPr>
        </p:nvSpPr>
        <p:spPr>
          <a:xfrm>
            <a:off x="1968500" y="6356350"/>
            <a:ext cx="55753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Guillermo Wechsler. 2013. This work is licensed under the Creative Commons Attribution-</a:t>
            </a:r>
            <a:r>
              <a:rPr lang="en-US" dirty="0" err="1" smtClean="0"/>
              <a:t>ShareAlike</a:t>
            </a:r>
            <a:r>
              <a:rPr lang="en-US" dirty="0" smtClean="0"/>
              <a:t> 3.0 </a:t>
            </a:r>
            <a:r>
              <a:rPr lang="en-US" dirty="0" err="1" smtClean="0"/>
              <a:t>Unported</a:t>
            </a:r>
            <a:r>
              <a:rPr lang="en-US" dirty="0" smtClean="0"/>
              <a:t> License. </a:t>
            </a:r>
            <a:endParaRPr lang="en-US" dirty="0"/>
          </a:p>
        </p:txBody>
      </p:sp>
    </p:spTree>
    <p:extLst>
      <p:ext uri="{BB962C8B-B14F-4D97-AF65-F5344CB8AC3E}">
        <p14:creationId xmlns:p14="http://schemas.microsoft.com/office/powerpoint/2010/main" val="735928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Slide Number Placeholder 6"/>
          <p:cNvSpPr>
            <a:spLocks noGrp="1"/>
          </p:cNvSpPr>
          <p:nvPr>
            <p:ph type="sldNum" sz="quarter" idx="12"/>
          </p:nvPr>
        </p:nvSpPr>
        <p:spPr/>
        <p:txBody>
          <a:bodyPr/>
          <a:lstStyle/>
          <a:p>
            <a:fld id="{250263CF-4C40-9343-9C5C-7C5611DC4D92}" type="slidenum">
              <a:rPr lang="en-US" smtClean="0"/>
              <a:t>‹#›</a:t>
            </a:fld>
            <a:endParaRPr lang="en-US"/>
          </a:p>
        </p:txBody>
      </p:sp>
      <p:sp>
        <p:nvSpPr>
          <p:cNvPr id="8" name="Footer Placeholder 4"/>
          <p:cNvSpPr>
            <a:spLocks noGrp="1"/>
          </p:cNvSpPr>
          <p:nvPr>
            <p:ph type="ftr" sz="quarter" idx="3"/>
          </p:nvPr>
        </p:nvSpPr>
        <p:spPr>
          <a:xfrm>
            <a:off x="1968500" y="6356350"/>
            <a:ext cx="55753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Guillermo Wechsler. 2013. This work is licensed under the Creative Commons Attribution-</a:t>
            </a:r>
            <a:r>
              <a:rPr lang="en-US" dirty="0" err="1" smtClean="0"/>
              <a:t>ShareAlike</a:t>
            </a:r>
            <a:r>
              <a:rPr lang="en-US" dirty="0" smtClean="0"/>
              <a:t> 3.0 </a:t>
            </a:r>
            <a:r>
              <a:rPr lang="en-US" dirty="0" err="1" smtClean="0"/>
              <a:t>Unported</a:t>
            </a:r>
            <a:r>
              <a:rPr lang="en-US" dirty="0" smtClean="0"/>
              <a:t> License. </a:t>
            </a:r>
            <a:endParaRPr lang="en-US" dirty="0"/>
          </a:p>
        </p:txBody>
      </p:sp>
    </p:spTree>
    <p:extLst>
      <p:ext uri="{BB962C8B-B14F-4D97-AF65-F5344CB8AC3E}">
        <p14:creationId xmlns:p14="http://schemas.microsoft.com/office/powerpoint/2010/main" val="2947435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9" name="Slide Number Placeholder 8"/>
          <p:cNvSpPr>
            <a:spLocks noGrp="1"/>
          </p:cNvSpPr>
          <p:nvPr>
            <p:ph type="sldNum" sz="quarter" idx="12"/>
          </p:nvPr>
        </p:nvSpPr>
        <p:spPr/>
        <p:txBody>
          <a:bodyPr/>
          <a:lstStyle/>
          <a:p>
            <a:fld id="{250263CF-4C40-9343-9C5C-7C5611DC4D92}" type="slidenum">
              <a:rPr lang="en-US" smtClean="0"/>
              <a:t>‹#›</a:t>
            </a:fld>
            <a:endParaRPr lang="en-US"/>
          </a:p>
        </p:txBody>
      </p:sp>
      <p:sp>
        <p:nvSpPr>
          <p:cNvPr id="11" name="Footer Placeholder 4"/>
          <p:cNvSpPr>
            <a:spLocks noGrp="1"/>
          </p:cNvSpPr>
          <p:nvPr>
            <p:ph type="ftr" sz="quarter" idx="13"/>
          </p:nvPr>
        </p:nvSpPr>
        <p:spPr>
          <a:xfrm>
            <a:off x="1968500" y="6356350"/>
            <a:ext cx="55753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Guillermo Wechsler. 2013. This work is licensed under the Creative Commons Attribution-</a:t>
            </a:r>
            <a:r>
              <a:rPr lang="en-US" dirty="0" err="1" smtClean="0"/>
              <a:t>ShareAlike</a:t>
            </a:r>
            <a:r>
              <a:rPr lang="en-US" dirty="0" smtClean="0"/>
              <a:t> 3.0 </a:t>
            </a:r>
            <a:r>
              <a:rPr lang="en-US" dirty="0" err="1" smtClean="0"/>
              <a:t>Unported</a:t>
            </a:r>
            <a:r>
              <a:rPr lang="en-US" dirty="0" smtClean="0"/>
              <a:t> License. </a:t>
            </a:r>
            <a:endParaRPr lang="en-US" dirty="0"/>
          </a:p>
        </p:txBody>
      </p:sp>
    </p:spTree>
    <p:extLst>
      <p:ext uri="{BB962C8B-B14F-4D97-AF65-F5344CB8AC3E}">
        <p14:creationId xmlns:p14="http://schemas.microsoft.com/office/powerpoint/2010/main" val="1524562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5" name="Slide Number Placeholder 4"/>
          <p:cNvSpPr>
            <a:spLocks noGrp="1"/>
          </p:cNvSpPr>
          <p:nvPr>
            <p:ph type="sldNum" sz="quarter" idx="12"/>
          </p:nvPr>
        </p:nvSpPr>
        <p:spPr/>
        <p:txBody>
          <a:bodyPr/>
          <a:lstStyle/>
          <a:p>
            <a:fld id="{250263CF-4C40-9343-9C5C-7C5611DC4D92}" type="slidenum">
              <a:rPr lang="en-US" smtClean="0"/>
              <a:t>‹#›</a:t>
            </a:fld>
            <a:endParaRPr lang="en-US"/>
          </a:p>
        </p:txBody>
      </p:sp>
      <p:sp>
        <p:nvSpPr>
          <p:cNvPr id="6" name="Footer Placeholder 4"/>
          <p:cNvSpPr>
            <a:spLocks noGrp="1"/>
          </p:cNvSpPr>
          <p:nvPr>
            <p:ph type="ftr" sz="quarter" idx="3"/>
          </p:nvPr>
        </p:nvSpPr>
        <p:spPr>
          <a:xfrm>
            <a:off x="1968500" y="6356350"/>
            <a:ext cx="55753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Guillermo Wechsler. 2013. This work is licensed under the Creative Commons Attribution-</a:t>
            </a:r>
            <a:r>
              <a:rPr lang="en-US" dirty="0" err="1" smtClean="0"/>
              <a:t>ShareAlike</a:t>
            </a:r>
            <a:r>
              <a:rPr lang="en-US" dirty="0" smtClean="0"/>
              <a:t> 3.0 </a:t>
            </a:r>
            <a:r>
              <a:rPr lang="en-US" dirty="0" err="1" smtClean="0"/>
              <a:t>Unported</a:t>
            </a:r>
            <a:r>
              <a:rPr lang="en-US" dirty="0" smtClean="0"/>
              <a:t> License. </a:t>
            </a:r>
            <a:endParaRPr lang="en-US" dirty="0"/>
          </a:p>
        </p:txBody>
      </p:sp>
    </p:spTree>
    <p:extLst>
      <p:ext uri="{BB962C8B-B14F-4D97-AF65-F5344CB8AC3E}">
        <p14:creationId xmlns:p14="http://schemas.microsoft.com/office/powerpoint/2010/main" val="222224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50263CF-4C40-9343-9C5C-7C5611DC4D92}" type="slidenum">
              <a:rPr lang="en-US" smtClean="0"/>
              <a:t>‹#›</a:t>
            </a:fld>
            <a:endParaRPr lang="en-US"/>
          </a:p>
        </p:txBody>
      </p:sp>
      <p:sp>
        <p:nvSpPr>
          <p:cNvPr id="5" name="Footer Placeholder 4"/>
          <p:cNvSpPr>
            <a:spLocks noGrp="1"/>
          </p:cNvSpPr>
          <p:nvPr>
            <p:ph type="ftr" sz="quarter" idx="3"/>
          </p:nvPr>
        </p:nvSpPr>
        <p:spPr>
          <a:xfrm>
            <a:off x="1968500" y="6356350"/>
            <a:ext cx="55753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Guillermo Wechsler. 2013. This work is licensed under the Creative Commons Attribution-</a:t>
            </a:r>
            <a:r>
              <a:rPr lang="en-US" dirty="0" err="1" smtClean="0"/>
              <a:t>ShareAlike</a:t>
            </a:r>
            <a:r>
              <a:rPr lang="en-US" dirty="0" smtClean="0"/>
              <a:t> 3.0 </a:t>
            </a:r>
            <a:r>
              <a:rPr lang="en-US" dirty="0" err="1" smtClean="0"/>
              <a:t>Unported</a:t>
            </a:r>
            <a:r>
              <a:rPr lang="en-US" dirty="0" smtClean="0"/>
              <a:t> License. </a:t>
            </a:r>
            <a:endParaRPr lang="en-US" dirty="0"/>
          </a:p>
        </p:txBody>
      </p:sp>
    </p:spTree>
    <p:extLst>
      <p:ext uri="{BB962C8B-B14F-4D97-AF65-F5344CB8AC3E}">
        <p14:creationId xmlns:p14="http://schemas.microsoft.com/office/powerpoint/2010/main" val="3766427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7" name="Slide Number Placeholder 6"/>
          <p:cNvSpPr>
            <a:spLocks noGrp="1"/>
          </p:cNvSpPr>
          <p:nvPr>
            <p:ph type="sldNum" sz="quarter" idx="12"/>
          </p:nvPr>
        </p:nvSpPr>
        <p:spPr/>
        <p:txBody>
          <a:bodyPr/>
          <a:lstStyle/>
          <a:p>
            <a:fld id="{250263CF-4C40-9343-9C5C-7C5611DC4D92}" type="slidenum">
              <a:rPr lang="en-US" smtClean="0"/>
              <a:t>‹#›</a:t>
            </a:fld>
            <a:endParaRPr lang="en-US"/>
          </a:p>
        </p:txBody>
      </p:sp>
      <p:sp>
        <p:nvSpPr>
          <p:cNvPr id="8" name="Footer Placeholder 4"/>
          <p:cNvSpPr>
            <a:spLocks noGrp="1"/>
          </p:cNvSpPr>
          <p:nvPr>
            <p:ph type="ftr" sz="quarter" idx="3"/>
          </p:nvPr>
        </p:nvSpPr>
        <p:spPr>
          <a:xfrm>
            <a:off x="1968500" y="6356350"/>
            <a:ext cx="55753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Guillermo Wechsler. 2013. This work is licensed under the Creative Commons Attribution-</a:t>
            </a:r>
            <a:r>
              <a:rPr lang="en-US" dirty="0" err="1" smtClean="0"/>
              <a:t>ShareAlike</a:t>
            </a:r>
            <a:r>
              <a:rPr lang="en-US" dirty="0" smtClean="0"/>
              <a:t> 3.0 </a:t>
            </a:r>
            <a:r>
              <a:rPr lang="en-US" dirty="0" err="1" smtClean="0"/>
              <a:t>Unported</a:t>
            </a:r>
            <a:r>
              <a:rPr lang="en-US" dirty="0" smtClean="0"/>
              <a:t> License. </a:t>
            </a:r>
            <a:endParaRPr lang="en-US" dirty="0"/>
          </a:p>
        </p:txBody>
      </p:sp>
    </p:spTree>
    <p:extLst>
      <p:ext uri="{BB962C8B-B14F-4D97-AF65-F5344CB8AC3E}">
        <p14:creationId xmlns:p14="http://schemas.microsoft.com/office/powerpoint/2010/main" val="309294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7" name="Slide Number Placeholder 6"/>
          <p:cNvSpPr>
            <a:spLocks noGrp="1"/>
          </p:cNvSpPr>
          <p:nvPr>
            <p:ph type="sldNum" sz="quarter" idx="12"/>
          </p:nvPr>
        </p:nvSpPr>
        <p:spPr/>
        <p:txBody>
          <a:bodyPr/>
          <a:lstStyle/>
          <a:p>
            <a:fld id="{250263CF-4C40-9343-9C5C-7C5611DC4D92}" type="slidenum">
              <a:rPr lang="en-US" smtClean="0"/>
              <a:t>‹#›</a:t>
            </a:fld>
            <a:endParaRPr lang="en-US"/>
          </a:p>
        </p:txBody>
      </p:sp>
      <p:sp>
        <p:nvSpPr>
          <p:cNvPr id="8" name="Footer Placeholder 4"/>
          <p:cNvSpPr>
            <a:spLocks noGrp="1"/>
          </p:cNvSpPr>
          <p:nvPr>
            <p:ph type="ftr" sz="quarter" idx="3"/>
          </p:nvPr>
        </p:nvSpPr>
        <p:spPr>
          <a:xfrm>
            <a:off x="1968500" y="6356350"/>
            <a:ext cx="55753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Guillermo Wechsler. 2013. This work is licensed under the Creative Commons Attribution-</a:t>
            </a:r>
            <a:r>
              <a:rPr lang="en-US" dirty="0" err="1" smtClean="0"/>
              <a:t>ShareAlike</a:t>
            </a:r>
            <a:r>
              <a:rPr lang="en-US" dirty="0" smtClean="0"/>
              <a:t> 3.0 </a:t>
            </a:r>
            <a:r>
              <a:rPr lang="en-US" dirty="0" err="1" smtClean="0"/>
              <a:t>Unported</a:t>
            </a:r>
            <a:r>
              <a:rPr lang="en-US" dirty="0" smtClean="0"/>
              <a:t> License. </a:t>
            </a:r>
            <a:endParaRPr lang="en-US" dirty="0"/>
          </a:p>
        </p:txBody>
      </p:sp>
    </p:spTree>
    <p:extLst>
      <p:ext uri="{BB962C8B-B14F-4D97-AF65-F5344CB8AC3E}">
        <p14:creationId xmlns:p14="http://schemas.microsoft.com/office/powerpoint/2010/main" val="16177175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hyperlink" Target="http://creativecommons.org/licenses/by-sa/3.0/deed.en_US" TargetMode="Externa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5" name="Footer Placeholder 4"/>
          <p:cNvSpPr>
            <a:spLocks noGrp="1"/>
          </p:cNvSpPr>
          <p:nvPr>
            <p:ph type="ftr" sz="quarter" idx="3"/>
          </p:nvPr>
        </p:nvSpPr>
        <p:spPr>
          <a:xfrm>
            <a:off x="1968500" y="6356350"/>
            <a:ext cx="55753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Guillermo Wechsler. 2013. This work is licensed under the Creative Commons Attribution-</a:t>
            </a:r>
            <a:r>
              <a:rPr lang="en-US" dirty="0" err="1" smtClean="0"/>
              <a:t>ShareAlike</a:t>
            </a:r>
            <a:r>
              <a:rPr lang="en-US" dirty="0" smtClean="0"/>
              <a:t> 3.0 </a:t>
            </a:r>
            <a:r>
              <a:rPr lang="en-US" dirty="0" err="1" smtClean="0"/>
              <a:t>Unported</a:t>
            </a:r>
            <a:r>
              <a:rPr lang="en-US" dirty="0" smtClean="0"/>
              <a:t> License. </a:t>
            </a:r>
            <a:endParaRPr lang="en-US" dirty="0"/>
          </a:p>
        </p:txBody>
      </p:sp>
      <p:sp>
        <p:nvSpPr>
          <p:cNvPr id="6" name="Slide Number Placeholder 5"/>
          <p:cNvSpPr>
            <a:spLocks noGrp="1"/>
          </p:cNvSpPr>
          <p:nvPr>
            <p:ph type="sldNum" sz="quarter" idx="4"/>
          </p:nvPr>
        </p:nvSpPr>
        <p:spPr>
          <a:xfrm>
            <a:off x="7747000" y="6356350"/>
            <a:ext cx="939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0263CF-4C40-9343-9C5C-7C5611DC4D92}" type="slidenum">
              <a:rPr lang="en-US" smtClean="0"/>
              <a:t>‹#›</a:t>
            </a:fld>
            <a:endParaRPr lang="en-US"/>
          </a:p>
        </p:txBody>
      </p:sp>
      <p:sp>
        <p:nvSpPr>
          <p:cNvPr id="11" name="Footer Placeholder 4"/>
          <p:cNvSpPr txBox="1">
            <a:spLocks/>
          </p:cNvSpPr>
          <p:nvPr userDrawn="1"/>
        </p:nvSpPr>
        <p:spPr>
          <a:xfrm>
            <a:off x="2197100" y="6356350"/>
            <a:ext cx="53467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pic>
        <p:nvPicPr>
          <p:cNvPr id="12" name="Picture 11" descr="by-sa.png">
            <a:hlinkClick r:id="rId13"/>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104901" y="6356350"/>
            <a:ext cx="1092200" cy="382135"/>
          </a:xfrm>
          <a:prstGeom prst="rect">
            <a:avLst/>
          </a:prstGeom>
        </p:spPr>
      </p:pic>
    </p:spTree>
    <p:extLst>
      <p:ext uri="{BB962C8B-B14F-4D97-AF65-F5344CB8AC3E}">
        <p14:creationId xmlns:p14="http://schemas.microsoft.com/office/powerpoint/2010/main" val="2900738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a:t>g</a:t>
            </a:r>
            <a:r>
              <a:rPr lang="en-US" i="1" dirty="0" smtClean="0"/>
              <a:t>uanxi</a:t>
            </a:r>
            <a:r>
              <a:rPr lang="en-US" dirty="0" smtClean="0"/>
              <a:t>: </a:t>
            </a:r>
            <a:r>
              <a:rPr lang="en-US" b="1" dirty="0" smtClean="0"/>
              <a:t>understanding social capital </a:t>
            </a:r>
            <a:r>
              <a:rPr lang="en-US" b="1" smtClean="0"/>
              <a:t>in </a:t>
            </a:r>
            <a:r>
              <a:rPr lang="en-US" b="1" smtClean="0"/>
              <a:t>the </a:t>
            </a:r>
            <a:r>
              <a:rPr lang="en-US" b="1" smtClean="0"/>
              <a:t>China </a:t>
            </a:r>
            <a:r>
              <a:rPr lang="en-US" b="1" dirty="0" smtClean="0"/>
              <a:t>market</a:t>
            </a:r>
            <a:endParaRPr lang="en-US" b="1" dirty="0"/>
          </a:p>
        </p:txBody>
      </p:sp>
      <p:sp>
        <p:nvSpPr>
          <p:cNvPr id="3" name="Subtitle 2"/>
          <p:cNvSpPr>
            <a:spLocks noGrp="1"/>
          </p:cNvSpPr>
          <p:nvPr>
            <p:ph type="subTitle" idx="1"/>
          </p:nvPr>
        </p:nvSpPr>
        <p:spPr/>
        <p:txBody>
          <a:bodyPr/>
          <a:lstStyle/>
          <a:p>
            <a:r>
              <a:rPr lang="en-US" dirty="0" smtClean="0"/>
              <a:t>2013</a:t>
            </a:r>
            <a:endParaRPr lang="en-US" dirty="0"/>
          </a:p>
        </p:txBody>
      </p:sp>
      <p:sp>
        <p:nvSpPr>
          <p:cNvPr id="4" name="Slide Number Placeholder 3"/>
          <p:cNvSpPr>
            <a:spLocks noGrp="1"/>
          </p:cNvSpPr>
          <p:nvPr>
            <p:ph type="sldNum" sz="quarter" idx="4"/>
          </p:nvPr>
        </p:nvSpPr>
        <p:spPr>
          <a:xfrm>
            <a:off x="7747000" y="6356350"/>
            <a:ext cx="939800" cy="365125"/>
          </a:xfrm>
        </p:spPr>
        <p:txBody>
          <a:bodyPr/>
          <a:lstStyle/>
          <a:p>
            <a:fld id="{250263CF-4C40-9343-9C5C-7C5611DC4D92}" type="slidenum">
              <a:rPr lang="en-US" smtClean="0"/>
              <a:t>1</a:t>
            </a:fld>
            <a:endParaRPr lang="en-US"/>
          </a:p>
        </p:txBody>
      </p:sp>
      <p:sp>
        <p:nvSpPr>
          <p:cNvPr id="5" name="Footer Placeholder 4"/>
          <p:cNvSpPr>
            <a:spLocks noGrp="1"/>
          </p:cNvSpPr>
          <p:nvPr>
            <p:ph type="ftr" sz="quarter" idx="3"/>
          </p:nvPr>
        </p:nvSpPr>
        <p:spPr>
          <a:xfrm>
            <a:off x="2197100" y="6356350"/>
            <a:ext cx="5346700" cy="365125"/>
          </a:xfrm>
        </p:spPr>
        <p:txBody>
          <a:bodyPr/>
          <a:lstStyle/>
          <a:p>
            <a:r>
              <a:rPr lang="en-US" dirty="0" smtClean="0"/>
              <a:t>Guillermo </a:t>
            </a:r>
            <a:r>
              <a:rPr lang="en-US" dirty="0"/>
              <a:t>Wechsler. 2013. This work is licensed under the Creative Commons Attribution-</a:t>
            </a:r>
            <a:r>
              <a:rPr lang="en-US" dirty="0" err="1"/>
              <a:t>ShareAlike</a:t>
            </a:r>
            <a:r>
              <a:rPr lang="en-US" dirty="0"/>
              <a:t> 3.0 </a:t>
            </a:r>
            <a:r>
              <a:rPr lang="en-US" dirty="0" err="1"/>
              <a:t>Unported</a:t>
            </a:r>
            <a:r>
              <a:rPr lang="en-US" dirty="0"/>
              <a:t> License. </a:t>
            </a:r>
            <a:endParaRPr lang="en-US" dirty="0"/>
          </a:p>
        </p:txBody>
      </p:sp>
    </p:spTree>
    <p:extLst>
      <p:ext uri="{BB962C8B-B14F-4D97-AF65-F5344CB8AC3E}">
        <p14:creationId xmlns:p14="http://schemas.microsoft.com/office/powerpoint/2010/main" val="39984232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t>introduction</a:t>
            </a:r>
            <a:endParaRPr lang="en-US" sz="2800" b="1" dirty="0"/>
          </a:p>
        </p:txBody>
      </p:sp>
      <p:sp>
        <p:nvSpPr>
          <p:cNvPr id="3" name="Content Placeholder 2"/>
          <p:cNvSpPr>
            <a:spLocks noGrp="1"/>
          </p:cNvSpPr>
          <p:nvPr>
            <p:ph idx="1"/>
          </p:nvPr>
        </p:nvSpPr>
        <p:spPr/>
        <p:txBody>
          <a:bodyPr>
            <a:normAutofit/>
          </a:bodyPr>
          <a:lstStyle/>
          <a:p>
            <a:r>
              <a:rPr lang="en-US" sz="2000" dirty="0" smtClean="0"/>
              <a:t>This document presents a framework for the senior team to begin conversations about what it is </a:t>
            </a:r>
            <a:r>
              <a:rPr lang="en-US" sz="2000" i="1" dirty="0" smtClean="0"/>
              <a:t>guanxi, </a:t>
            </a:r>
            <a:r>
              <a:rPr lang="en-US" sz="2000" dirty="0" smtClean="0"/>
              <a:t>how to think about it, and how to integrate it in specific strategies to grow the business.</a:t>
            </a:r>
          </a:p>
          <a:p>
            <a:r>
              <a:rPr lang="en-US" sz="2000" dirty="0" smtClean="0"/>
              <a:t>The document does not try to lay out a path for that strategy.</a:t>
            </a:r>
            <a:endParaRPr lang="en-US" sz="2000" dirty="0"/>
          </a:p>
        </p:txBody>
      </p:sp>
      <p:sp>
        <p:nvSpPr>
          <p:cNvPr id="4" name="Slide Number Placeholder 3"/>
          <p:cNvSpPr>
            <a:spLocks noGrp="1"/>
          </p:cNvSpPr>
          <p:nvPr>
            <p:ph type="sldNum" sz="quarter" idx="12"/>
          </p:nvPr>
        </p:nvSpPr>
        <p:spPr/>
        <p:txBody>
          <a:bodyPr/>
          <a:lstStyle/>
          <a:p>
            <a:fld id="{250263CF-4C40-9343-9C5C-7C5611DC4D92}" type="slidenum">
              <a:rPr lang="en-US" smtClean="0"/>
              <a:t>2</a:t>
            </a:fld>
            <a:endParaRPr lang="en-US"/>
          </a:p>
        </p:txBody>
      </p:sp>
      <p:sp>
        <p:nvSpPr>
          <p:cNvPr id="6" name="Footer Placeholder 4"/>
          <p:cNvSpPr>
            <a:spLocks noGrp="1"/>
          </p:cNvSpPr>
          <p:nvPr>
            <p:ph type="ftr" sz="quarter" idx="3"/>
          </p:nvPr>
        </p:nvSpPr>
        <p:spPr>
          <a:xfrm>
            <a:off x="2197100" y="6356350"/>
            <a:ext cx="5346700" cy="365125"/>
          </a:xfrm>
        </p:spPr>
        <p:txBody>
          <a:bodyPr/>
          <a:lstStyle/>
          <a:p>
            <a:r>
              <a:rPr lang="en-US" dirty="0" smtClean="0"/>
              <a:t>Guillermo </a:t>
            </a:r>
            <a:r>
              <a:rPr lang="en-US" dirty="0"/>
              <a:t>Wechsler. 2013. This work is licensed under the Creative Commons Attribution-</a:t>
            </a:r>
            <a:r>
              <a:rPr lang="en-US" dirty="0" err="1"/>
              <a:t>ShareAlike</a:t>
            </a:r>
            <a:r>
              <a:rPr lang="en-US" dirty="0"/>
              <a:t> 3.0 </a:t>
            </a:r>
            <a:r>
              <a:rPr lang="en-US" dirty="0" err="1"/>
              <a:t>Unported</a:t>
            </a:r>
            <a:r>
              <a:rPr lang="en-US" dirty="0"/>
              <a:t> License. </a:t>
            </a:r>
            <a:endParaRPr lang="en-US" dirty="0"/>
          </a:p>
        </p:txBody>
      </p:sp>
    </p:spTree>
    <p:extLst>
      <p:ext uri="{BB962C8B-B14F-4D97-AF65-F5344CB8AC3E}">
        <p14:creationId xmlns:p14="http://schemas.microsoft.com/office/powerpoint/2010/main" val="19451590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a:t>s</a:t>
            </a:r>
            <a:r>
              <a:rPr lang="en-US" sz="2800" b="1" dirty="0" smtClean="0"/>
              <a:t>ocial </a:t>
            </a:r>
            <a:r>
              <a:rPr lang="en-US" sz="2800" b="1" dirty="0"/>
              <a:t>c</a:t>
            </a:r>
            <a:r>
              <a:rPr lang="en-US" sz="2800" b="1" dirty="0" smtClean="0"/>
              <a:t>apital</a:t>
            </a:r>
            <a:endParaRPr lang="en-US" sz="2800" b="1" dirty="0"/>
          </a:p>
        </p:txBody>
      </p:sp>
      <p:sp>
        <p:nvSpPr>
          <p:cNvPr id="3" name="Content Placeholder 2"/>
          <p:cNvSpPr>
            <a:spLocks noGrp="1"/>
          </p:cNvSpPr>
          <p:nvPr>
            <p:ph idx="1"/>
          </p:nvPr>
        </p:nvSpPr>
        <p:spPr/>
        <p:txBody>
          <a:bodyPr>
            <a:normAutofit/>
          </a:bodyPr>
          <a:lstStyle/>
          <a:p>
            <a:r>
              <a:rPr lang="en-US" sz="2000" dirty="0" smtClean="0"/>
              <a:t>In a broad sense, economic literature distinguishes </a:t>
            </a:r>
            <a:r>
              <a:rPr lang="en-US" sz="2000" i="1" dirty="0" smtClean="0"/>
              <a:t>social capital </a:t>
            </a:r>
            <a:r>
              <a:rPr lang="en-US" sz="2000" dirty="0" smtClean="0"/>
              <a:t>as a form of trust that lowers uncertainty in a broad range of social relationships. </a:t>
            </a:r>
          </a:p>
          <a:p>
            <a:r>
              <a:rPr lang="en-US" sz="2000" i="1" dirty="0" smtClean="0"/>
              <a:t>Trust</a:t>
            </a:r>
            <a:r>
              <a:rPr lang="en-US" sz="2000" dirty="0" smtClean="0"/>
              <a:t> </a:t>
            </a:r>
            <a:r>
              <a:rPr lang="en-US" sz="2000" dirty="0" smtClean="0"/>
              <a:t>is a complex assessment that encompasses multiple dimensions such as: consistency, accountability, reliability, loyalty, respect or conviction.</a:t>
            </a:r>
          </a:p>
          <a:p>
            <a:r>
              <a:rPr lang="en-US" sz="2000" dirty="0" smtClean="0"/>
              <a:t>Every </a:t>
            </a:r>
            <a:r>
              <a:rPr lang="en-US" sz="2000" i="1" dirty="0" smtClean="0"/>
              <a:t>culture</a:t>
            </a:r>
            <a:r>
              <a:rPr lang="en-US" sz="2000" dirty="0" smtClean="0"/>
              <a:t> has its own norms, practices and styles to engage in this critical aspect of collaboration in business.</a:t>
            </a:r>
          </a:p>
          <a:p>
            <a:r>
              <a:rPr lang="en-US" sz="2000" dirty="0" smtClean="0"/>
              <a:t>Every culture encompasses (or not) different </a:t>
            </a:r>
            <a:r>
              <a:rPr lang="en-US" sz="2000" i="1" dirty="0" smtClean="0"/>
              <a:t>spheres of human agency </a:t>
            </a:r>
            <a:r>
              <a:rPr lang="en-US" sz="2000" dirty="0" smtClean="0"/>
              <a:t>-such as business, private, government and commons - in their own terms. </a:t>
            </a:r>
          </a:p>
          <a:p>
            <a:r>
              <a:rPr lang="en-US" sz="2000" dirty="0" smtClean="0"/>
              <a:t>China’s contemporary style of developing social capital in business networks is distinguished </a:t>
            </a:r>
            <a:r>
              <a:rPr lang="en-US" sz="2000" dirty="0" smtClean="0"/>
              <a:t>as </a:t>
            </a:r>
            <a:r>
              <a:rPr lang="en-US" sz="2000" i="1" dirty="0" smtClean="0"/>
              <a:t>guanxi</a:t>
            </a:r>
            <a:r>
              <a:rPr lang="en-US" sz="2000" dirty="0" smtClean="0"/>
              <a:t>. </a:t>
            </a:r>
            <a:endParaRPr lang="en-US" sz="2000" dirty="0"/>
          </a:p>
        </p:txBody>
      </p:sp>
      <p:sp>
        <p:nvSpPr>
          <p:cNvPr id="4" name="Slide Number Placeholder 3"/>
          <p:cNvSpPr>
            <a:spLocks noGrp="1"/>
          </p:cNvSpPr>
          <p:nvPr>
            <p:ph type="sldNum" sz="quarter" idx="12"/>
          </p:nvPr>
        </p:nvSpPr>
        <p:spPr/>
        <p:txBody>
          <a:bodyPr/>
          <a:lstStyle/>
          <a:p>
            <a:fld id="{250263CF-4C40-9343-9C5C-7C5611DC4D92}" type="slidenum">
              <a:rPr lang="en-US" smtClean="0"/>
              <a:t>3</a:t>
            </a:fld>
            <a:endParaRPr lang="en-US"/>
          </a:p>
        </p:txBody>
      </p:sp>
      <p:sp>
        <p:nvSpPr>
          <p:cNvPr id="6" name="Footer Placeholder 4"/>
          <p:cNvSpPr>
            <a:spLocks noGrp="1"/>
          </p:cNvSpPr>
          <p:nvPr>
            <p:ph type="ftr" sz="quarter" idx="3"/>
          </p:nvPr>
        </p:nvSpPr>
        <p:spPr>
          <a:xfrm>
            <a:off x="2197100" y="6356350"/>
            <a:ext cx="5346700" cy="365125"/>
          </a:xfrm>
        </p:spPr>
        <p:txBody>
          <a:bodyPr/>
          <a:lstStyle/>
          <a:p>
            <a:r>
              <a:rPr lang="en-US" dirty="0" smtClean="0"/>
              <a:t>Guillermo </a:t>
            </a:r>
            <a:r>
              <a:rPr lang="en-US" dirty="0"/>
              <a:t>Wechsler. 2013. This work is licensed under the Creative Commons Attribution-</a:t>
            </a:r>
            <a:r>
              <a:rPr lang="en-US" dirty="0" err="1"/>
              <a:t>ShareAlike</a:t>
            </a:r>
            <a:r>
              <a:rPr lang="en-US" dirty="0"/>
              <a:t> 3.0 </a:t>
            </a:r>
            <a:r>
              <a:rPr lang="en-US" dirty="0" err="1"/>
              <a:t>Unported</a:t>
            </a:r>
            <a:r>
              <a:rPr lang="en-US" dirty="0"/>
              <a:t> License. </a:t>
            </a:r>
            <a:endParaRPr lang="en-US" dirty="0"/>
          </a:p>
        </p:txBody>
      </p:sp>
    </p:spTree>
    <p:extLst>
      <p:ext uri="{BB962C8B-B14F-4D97-AF65-F5344CB8AC3E}">
        <p14:creationId xmlns:p14="http://schemas.microsoft.com/office/powerpoint/2010/main" val="29734796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i="1" dirty="0"/>
              <a:t>g</a:t>
            </a:r>
            <a:r>
              <a:rPr lang="en-US" sz="2800" b="1" i="1" dirty="0" smtClean="0"/>
              <a:t>uanxi: </a:t>
            </a:r>
            <a:r>
              <a:rPr lang="en-US" sz="2800" b="1" dirty="0" smtClean="0"/>
              <a:t>tacit principles</a:t>
            </a:r>
            <a:endParaRPr lang="en-US" sz="2800" b="1" i="1" dirty="0"/>
          </a:p>
        </p:txBody>
      </p:sp>
      <p:sp>
        <p:nvSpPr>
          <p:cNvPr id="3" name="Content Placeholder 2"/>
          <p:cNvSpPr>
            <a:spLocks noGrp="1"/>
          </p:cNvSpPr>
          <p:nvPr>
            <p:ph idx="1"/>
          </p:nvPr>
        </p:nvSpPr>
        <p:spPr/>
        <p:txBody>
          <a:bodyPr>
            <a:normAutofit fontScale="47500" lnSpcReduction="20000"/>
          </a:bodyPr>
          <a:lstStyle/>
          <a:p>
            <a:r>
              <a:rPr lang="en-US" i="1" dirty="0" smtClean="0"/>
              <a:t>Guanxi </a:t>
            </a:r>
            <a:r>
              <a:rPr lang="en-US" dirty="0" smtClean="0"/>
              <a:t>is just </a:t>
            </a:r>
            <a:r>
              <a:rPr lang="en-US" b="1" dirty="0" smtClean="0"/>
              <a:t>relationship</a:t>
            </a:r>
            <a:r>
              <a:rPr lang="en-US" dirty="0" smtClean="0"/>
              <a:t>, bond, mutual care in the Chinese way</a:t>
            </a:r>
            <a:r>
              <a:rPr lang="en-US" i="1" dirty="0" smtClean="0"/>
              <a:t>.</a:t>
            </a:r>
          </a:p>
          <a:p>
            <a:r>
              <a:rPr lang="en-US" i="1" dirty="0" smtClean="0"/>
              <a:t>Guanxi</a:t>
            </a:r>
            <a:r>
              <a:rPr lang="en-US" dirty="0" smtClean="0"/>
              <a:t> is </a:t>
            </a:r>
            <a:r>
              <a:rPr lang="en-US" b="1" i="1" dirty="0" smtClean="0"/>
              <a:t>intended to benefit all the </a:t>
            </a:r>
            <a:r>
              <a:rPr lang="en-US" b="1" i="1" dirty="0" smtClean="0"/>
              <a:t>participants </a:t>
            </a:r>
            <a:r>
              <a:rPr lang="en-US" b="1" i="1" dirty="0" smtClean="0"/>
              <a:t>of a particular network of relationships</a:t>
            </a:r>
            <a:r>
              <a:rPr lang="en-US" dirty="0" smtClean="0"/>
              <a:t>. Using the network of business relationships for exclusive private benefit - at the expenses of all others - is called </a:t>
            </a:r>
            <a:r>
              <a:rPr lang="en-US" i="1" dirty="0" smtClean="0"/>
              <a:t>corruption</a:t>
            </a:r>
            <a:r>
              <a:rPr lang="en-US" dirty="0" smtClean="0"/>
              <a:t>.</a:t>
            </a:r>
          </a:p>
          <a:p>
            <a:r>
              <a:rPr lang="en-US" i="1" dirty="0" smtClean="0"/>
              <a:t>Guanxi</a:t>
            </a:r>
            <a:r>
              <a:rPr lang="en-US" dirty="0" smtClean="0"/>
              <a:t> demands a careful and balanced listening of all the participants in the network, encompassing a </a:t>
            </a:r>
            <a:r>
              <a:rPr lang="en-US" i="1" dirty="0" smtClean="0"/>
              <a:t>wide range of individuals or collective role identities and their concerns</a:t>
            </a:r>
            <a:r>
              <a:rPr lang="en-US" dirty="0" smtClean="0"/>
              <a:t>.</a:t>
            </a:r>
          </a:p>
          <a:p>
            <a:r>
              <a:rPr lang="en-US" i="1" dirty="0" smtClean="0"/>
              <a:t>Guanxi</a:t>
            </a:r>
            <a:r>
              <a:rPr lang="en-US" dirty="0" smtClean="0"/>
              <a:t> is not appreciated by its participants under the narrow lens of a specific transaction but in the long horizon of a relationship inscribed in a vast and pluralistic network. This horizon will vary for each individual and it will vary along the process of shaping the relationship.</a:t>
            </a:r>
          </a:p>
          <a:p>
            <a:r>
              <a:rPr lang="en-US" dirty="0" smtClean="0"/>
              <a:t>To cultivate </a:t>
            </a:r>
            <a:r>
              <a:rPr lang="en-US" i="1" dirty="0" smtClean="0"/>
              <a:t>guanxi</a:t>
            </a:r>
            <a:r>
              <a:rPr lang="en-US" dirty="0" smtClean="0"/>
              <a:t> demands a concern for </a:t>
            </a:r>
            <a:r>
              <a:rPr lang="en-US" i="1" dirty="0" smtClean="0"/>
              <a:t>reciprocity</a:t>
            </a:r>
            <a:r>
              <a:rPr lang="en-US" dirty="0" smtClean="0"/>
              <a:t>. It may require taking cost in the short term just for the sake </a:t>
            </a:r>
            <a:r>
              <a:rPr lang="en-US" dirty="0" smtClean="0"/>
              <a:t>of </a:t>
            </a:r>
            <a:r>
              <a:rPr lang="en-US" dirty="0" smtClean="0"/>
              <a:t>maintaining the relationship, it may demand that you make yourself available when the other is experiencing breakdowns or difficulties, or it may ask for sensitivity so as to recognize when a situation calls for the offering of a gift.</a:t>
            </a:r>
          </a:p>
          <a:p>
            <a:r>
              <a:rPr lang="en-US" b="1" i="1" dirty="0" smtClean="0"/>
              <a:t>Guanxi</a:t>
            </a:r>
            <a:r>
              <a:rPr lang="en-US" b="1" dirty="0" smtClean="0"/>
              <a:t> is a tradition that empowers the citizen to make political decisions for the benefit (or detriment) of the commons; however, it will also expose them to the </a:t>
            </a:r>
            <a:r>
              <a:rPr lang="en-US" b="1" dirty="0" smtClean="0"/>
              <a:t>later </a:t>
            </a:r>
            <a:r>
              <a:rPr lang="en-US" b="1" dirty="0" smtClean="0"/>
              <a:t>verdict of the hierarchy on their deeds.</a:t>
            </a:r>
          </a:p>
          <a:p>
            <a:r>
              <a:rPr lang="en-US" i="1" dirty="0" smtClean="0"/>
              <a:t>Guanxi</a:t>
            </a:r>
            <a:r>
              <a:rPr lang="en-US" dirty="0" smtClean="0"/>
              <a:t> is alive. In very simplistic terms, today it is being transformed by the cultural tension between an orientation toward communitarian concerns </a:t>
            </a:r>
            <a:r>
              <a:rPr lang="en-US" dirty="0" smtClean="0"/>
              <a:t>and an </a:t>
            </a:r>
            <a:r>
              <a:rPr lang="en-US" dirty="0" smtClean="0"/>
              <a:t>orientation toward individual’s concerns; by experiencing future as a passive agency or experiencing the future as coming from an active agency.</a:t>
            </a:r>
            <a:endParaRPr lang="en-US" dirty="0"/>
          </a:p>
        </p:txBody>
      </p:sp>
      <p:sp>
        <p:nvSpPr>
          <p:cNvPr id="4" name="Slide Number Placeholder 3"/>
          <p:cNvSpPr>
            <a:spLocks noGrp="1"/>
          </p:cNvSpPr>
          <p:nvPr>
            <p:ph type="sldNum" sz="quarter" idx="12"/>
          </p:nvPr>
        </p:nvSpPr>
        <p:spPr/>
        <p:txBody>
          <a:bodyPr/>
          <a:lstStyle/>
          <a:p>
            <a:fld id="{250263CF-4C40-9343-9C5C-7C5611DC4D92}" type="slidenum">
              <a:rPr lang="en-US" smtClean="0"/>
              <a:t>4</a:t>
            </a:fld>
            <a:endParaRPr lang="en-US"/>
          </a:p>
        </p:txBody>
      </p:sp>
      <p:sp>
        <p:nvSpPr>
          <p:cNvPr id="6" name="Footer Placeholder 4"/>
          <p:cNvSpPr>
            <a:spLocks noGrp="1"/>
          </p:cNvSpPr>
          <p:nvPr>
            <p:ph type="ftr" sz="quarter" idx="3"/>
          </p:nvPr>
        </p:nvSpPr>
        <p:spPr>
          <a:xfrm>
            <a:off x="2197100" y="6356350"/>
            <a:ext cx="5346700" cy="365125"/>
          </a:xfrm>
        </p:spPr>
        <p:txBody>
          <a:bodyPr/>
          <a:lstStyle/>
          <a:p>
            <a:r>
              <a:rPr lang="en-US" dirty="0" smtClean="0"/>
              <a:t>Guillermo </a:t>
            </a:r>
            <a:r>
              <a:rPr lang="en-US" dirty="0"/>
              <a:t>Wechsler. 2013. This work is licensed under the Creative Commons Attribution-</a:t>
            </a:r>
            <a:r>
              <a:rPr lang="en-US" dirty="0" err="1"/>
              <a:t>ShareAlike</a:t>
            </a:r>
            <a:r>
              <a:rPr lang="en-US" dirty="0"/>
              <a:t> 3.0 </a:t>
            </a:r>
            <a:r>
              <a:rPr lang="en-US" dirty="0" err="1"/>
              <a:t>Unported</a:t>
            </a:r>
            <a:r>
              <a:rPr lang="en-US" dirty="0"/>
              <a:t> License. </a:t>
            </a:r>
            <a:endParaRPr lang="en-US" dirty="0"/>
          </a:p>
        </p:txBody>
      </p:sp>
    </p:spTree>
    <p:extLst>
      <p:ext uri="{BB962C8B-B14F-4D97-AF65-F5344CB8AC3E}">
        <p14:creationId xmlns:p14="http://schemas.microsoft.com/office/powerpoint/2010/main" val="11002921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i="1" dirty="0"/>
              <a:t>g</a:t>
            </a:r>
            <a:r>
              <a:rPr lang="en-US" sz="2800" b="1" i="1" dirty="0" smtClean="0"/>
              <a:t>uanxi: </a:t>
            </a:r>
            <a:r>
              <a:rPr lang="en-US" sz="2800" b="1" dirty="0" smtClean="0"/>
              <a:t>investment funding criteria</a:t>
            </a:r>
            <a:endParaRPr lang="en-US" sz="2800" b="1" dirty="0"/>
          </a:p>
        </p:txBody>
      </p:sp>
      <p:sp>
        <p:nvSpPr>
          <p:cNvPr id="13" name="Slide Number Placeholder 12"/>
          <p:cNvSpPr>
            <a:spLocks noGrp="1"/>
          </p:cNvSpPr>
          <p:nvPr>
            <p:ph type="sldNum" sz="quarter" idx="12"/>
          </p:nvPr>
        </p:nvSpPr>
        <p:spPr/>
        <p:txBody>
          <a:bodyPr/>
          <a:lstStyle/>
          <a:p>
            <a:fld id="{250263CF-4C40-9343-9C5C-7C5611DC4D92}" type="slidenum">
              <a:rPr lang="en-US" smtClean="0"/>
              <a:t>5</a:t>
            </a:fld>
            <a:endParaRPr lang="en-US"/>
          </a:p>
        </p:txBody>
      </p:sp>
      <p:sp>
        <p:nvSpPr>
          <p:cNvPr id="16" name="TextBox 15"/>
          <p:cNvSpPr txBox="1"/>
          <p:nvPr/>
        </p:nvSpPr>
        <p:spPr>
          <a:xfrm>
            <a:off x="1079500" y="1917700"/>
            <a:ext cx="2044700" cy="1938992"/>
          </a:xfrm>
          <a:prstGeom prst="rect">
            <a:avLst/>
          </a:prstGeom>
          <a:noFill/>
        </p:spPr>
        <p:txBody>
          <a:bodyPr wrap="square" rtlCol="0">
            <a:spAutoFit/>
          </a:bodyPr>
          <a:lstStyle/>
          <a:p>
            <a:r>
              <a:rPr lang="en-US" sz="1200" b="1" dirty="0" smtClean="0"/>
              <a:t>Personal Investment:</a:t>
            </a:r>
          </a:p>
          <a:p>
            <a:r>
              <a:rPr lang="en-US" sz="1200" dirty="0" smtClean="0"/>
              <a:t>Guanxi is a relationship between individuals. It is personal capital. It can be “transferred” or “endorsed” to a company, team or other individual, but ultimately, all these decisions are personal and will benefit individual’s professional careers.</a:t>
            </a:r>
            <a:endParaRPr lang="en-US" sz="1200" dirty="0"/>
          </a:p>
        </p:txBody>
      </p:sp>
      <p:sp>
        <p:nvSpPr>
          <p:cNvPr id="17" name="TextBox 16"/>
          <p:cNvSpPr txBox="1"/>
          <p:nvPr/>
        </p:nvSpPr>
        <p:spPr>
          <a:xfrm>
            <a:off x="1079500" y="3835400"/>
            <a:ext cx="2044700" cy="2308324"/>
          </a:xfrm>
          <a:prstGeom prst="rect">
            <a:avLst/>
          </a:prstGeom>
          <a:noFill/>
        </p:spPr>
        <p:txBody>
          <a:bodyPr wrap="square" rtlCol="0">
            <a:spAutoFit/>
          </a:bodyPr>
          <a:lstStyle/>
          <a:p>
            <a:r>
              <a:rPr lang="en-US" sz="1200" b="1" dirty="0" smtClean="0"/>
              <a:t>Company Approach:</a:t>
            </a:r>
          </a:p>
          <a:p>
            <a:r>
              <a:rPr lang="en-US" sz="1200" dirty="0" smtClean="0"/>
              <a:t>The company expects that their executives, managers and employees develop their own guanxi investment plan for their own benefit. The company will recognize these investments as far as they can be translated into specific promises of leaps in revenues or leaps in efficiency and cost reduction.</a:t>
            </a:r>
            <a:endParaRPr lang="en-US" sz="1200" dirty="0"/>
          </a:p>
        </p:txBody>
      </p:sp>
      <p:sp>
        <p:nvSpPr>
          <p:cNvPr id="18" name="TextBox 17"/>
          <p:cNvSpPr txBox="1"/>
          <p:nvPr/>
        </p:nvSpPr>
        <p:spPr>
          <a:xfrm>
            <a:off x="3467100" y="1905000"/>
            <a:ext cx="2044700" cy="1754327"/>
          </a:xfrm>
          <a:prstGeom prst="rect">
            <a:avLst/>
          </a:prstGeom>
          <a:noFill/>
        </p:spPr>
        <p:txBody>
          <a:bodyPr wrap="square" rtlCol="0">
            <a:spAutoFit/>
          </a:bodyPr>
          <a:lstStyle/>
          <a:p>
            <a:r>
              <a:rPr lang="en-US" sz="1200" b="1" dirty="0" smtClean="0"/>
              <a:t>Hybrid Investment:</a:t>
            </a:r>
          </a:p>
          <a:p>
            <a:r>
              <a:rPr lang="en-US" sz="1200" dirty="0" smtClean="0"/>
              <a:t>The company and the individual can collaborate in the medium term on a specific project of mutual benefit. Specific mutual investments as well as promises of results can be specified and monitored. </a:t>
            </a:r>
            <a:endParaRPr lang="en-US" sz="1200" dirty="0"/>
          </a:p>
        </p:txBody>
      </p:sp>
      <p:sp>
        <p:nvSpPr>
          <p:cNvPr id="19" name="TextBox 18"/>
          <p:cNvSpPr txBox="1"/>
          <p:nvPr/>
        </p:nvSpPr>
        <p:spPr>
          <a:xfrm>
            <a:off x="3467100" y="3822700"/>
            <a:ext cx="2044700" cy="830997"/>
          </a:xfrm>
          <a:prstGeom prst="rect">
            <a:avLst/>
          </a:prstGeom>
          <a:noFill/>
        </p:spPr>
        <p:txBody>
          <a:bodyPr wrap="square" rtlCol="0">
            <a:spAutoFit/>
          </a:bodyPr>
          <a:lstStyle/>
          <a:p>
            <a:r>
              <a:rPr lang="en-US" sz="1200" b="1" dirty="0" smtClean="0"/>
              <a:t>Company Approach:</a:t>
            </a:r>
          </a:p>
          <a:p>
            <a:r>
              <a:rPr lang="en-US" sz="1200" dirty="0" smtClean="0"/>
              <a:t>The individual and the company share the funding of the investment.</a:t>
            </a:r>
            <a:endParaRPr lang="en-US" sz="1200" dirty="0"/>
          </a:p>
        </p:txBody>
      </p:sp>
      <p:sp>
        <p:nvSpPr>
          <p:cNvPr id="20" name="TextBox 19"/>
          <p:cNvSpPr txBox="1"/>
          <p:nvPr/>
        </p:nvSpPr>
        <p:spPr>
          <a:xfrm>
            <a:off x="5702300" y="1905000"/>
            <a:ext cx="2044700" cy="1938992"/>
          </a:xfrm>
          <a:prstGeom prst="rect">
            <a:avLst/>
          </a:prstGeom>
          <a:noFill/>
        </p:spPr>
        <p:txBody>
          <a:bodyPr wrap="square" rtlCol="0">
            <a:spAutoFit/>
          </a:bodyPr>
          <a:lstStyle/>
          <a:p>
            <a:r>
              <a:rPr lang="en-US" sz="1200" b="1" dirty="0" smtClean="0"/>
              <a:t>Company Investment:</a:t>
            </a:r>
          </a:p>
          <a:p>
            <a:r>
              <a:rPr lang="en-US" sz="1200" dirty="0" smtClean="0"/>
              <a:t>The company is willing to pursue the development of guanxi with a specific market player. The company team </a:t>
            </a:r>
            <a:r>
              <a:rPr lang="en-US" sz="1200" dirty="0" smtClean="0"/>
              <a:t>defines </a:t>
            </a:r>
            <a:r>
              <a:rPr lang="en-US" sz="1200" dirty="0" smtClean="0"/>
              <a:t>the strategy, the action plan and the metrics to track value generated. The company </a:t>
            </a:r>
            <a:r>
              <a:rPr lang="en-US" sz="1200" dirty="0" smtClean="0"/>
              <a:t>defines </a:t>
            </a:r>
            <a:r>
              <a:rPr lang="en-US" sz="1200" dirty="0" smtClean="0"/>
              <a:t>the investment plan.</a:t>
            </a:r>
            <a:endParaRPr lang="en-US" sz="1200" dirty="0"/>
          </a:p>
        </p:txBody>
      </p:sp>
      <p:sp>
        <p:nvSpPr>
          <p:cNvPr id="21" name="TextBox 20"/>
          <p:cNvSpPr txBox="1"/>
          <p:nvPr/>
        </p:nvSpPr>
        <p:spPr>
          <a:xfrm>
            <a:off x="5702300" y="3822700"/>
            <a:ext cx="2044700" cy="646331"/>
          </a:xfrm>
          <a:prstGeom prst="rect">
            <a:avLst/>
          </a:prstGeom>
          <a:noFill/>
        </p:spPr>
        <p:txBody>
          <a:bodyPr wrap="square" rtlCol="0">
            <a:spAutoFit/>
          </a:bodyPr>
          <a:lstStyle/>
          <a:p>
            <a:r>
              <a:rPr lang="en-US" sz="1200" b="1" dirty="0" smtClean="0"/>
              <a:t>Company Approach:</a:t>
            </a:r>
          </a:p>
          <a:p>
            <a:r>
              <a:rPr lang="en-US" sz="1200" dirty="0" smtClean="0"/>
              <a:t>Company will fund the specific strategy.</a:t>
            </a:r>
            <a:endParaRPr lang="en-US" sz="1200" dirty="0"/>
          </a:p>
        </p:txBody>
      </p:sp>
      <p:sp>
        <p:nvSpPr>
          <p:cNvPr id="22" name="TextBox 21"/>
          <p:cNvSpPr txBox="1"/>
          <p:nvPr/>
        </p:nvSpPr>
        <p:spPr>
          <a:xfrm>
            <a:off x="1092200" y="1536700"/>
            <a:ext cx="469900" cy="400110"/>
          </a:xfrm>
          <a:prstGeom prst="rect">
            <a:avLst/>
          </a:prstGeom>
          <a:noFill/>
        </p:spPr>
        <p:txBody>
          <a:bodyPr wrap="square" rtlCol="0">
            <a:spAutoFit/>
          </a:bodyPr>
          <a:lstStyle/>
          <a:p>
            <a:r>
              <a:rPr lang="en-US" sz="2000" b="1" dirty="0" smtClean="0"/>
              <a:t>1</a:t>
            </a:r>
            <a:endParaRPr lang="en-US" sz="2000" b="1" dirty="0"/>
          </a:p>
        </p:txBody>
      </p:sp>
      <p:sp>
        <p:nvSpPr>
          <p:cNvPr id="23" name="TextBox 22"/>
          <p:cNvSpPr txBox="1"/>
          <p:nvPr/>
        </p:nvSpPr>
        <p:spPr>
          <a:xfrm>
            <a:off x="3467100" y="1546255"/>
            <a:ext cx="469900" cy="400110"/>
          </a:xfrm>
          <a:prstGeom prst="rect">
            <a:avLst/>
          </a:prstGeom>
          <a:noFill/>
        </p:spPr>
        <p:txBody>
          <a:bodyPr wrap="square" rtlCol="0">
            <a:spAutoFit/>
          </a:bodyPr>
          <a:lstStyle/>
          <a:p>
            <a:r>
              <a:rPr lang="en-US" sz="2000" b="1" dirty="0" smtClean="0"/>
              <a:t>2</a:t>
            </a:r>
            <a:endParaRPr lang="en-US" sz="2000" b="1" dirty="0"/>
          </a:p>
        </p:txBody>
      </p:sp>
      <p:sp>
        <p:nvSpPr>
          <p:cNvPr id="24" name="TextBox 23"/>
          <p:cNvSpPr txBox="1"/>
          <p:nvPr/>
        </p:nvSpPr>
        <p:spPr>
          <a:xfrm>
            <a:off x="5702300" y="1539845"/>
            <a:ext cx="469900" cy="400110"/>
          </a:xfrm>
          <a:prstGeom prst="rect">
            <a:avLst/>
          </a:prstGeom>
          <a:noFill/>
        </p:spPr>
        <p:txBody>
          <a:bodyPr wrap="square" rtlCol="0">
            <a:spAutoFit/>
          </a:bodyPr>
          <a:lstStyle/>
          <a:p>
            <a:r>
              <a:rPr lang="en-US" sz="2000" b="1" dirty="0" smtClean="0"/>
              <a:t>3</a:t>
            </a:r>
            <a:endParaRPr lang="en-US" sz="2000" b="1" dirty="0"/>
          </a:p>
        </p:txBody>
      </p:sp>
      <p:sp>
        <p:nvSpPr>
          <p:cNvPr id="15" name="Footer Placeholder 4"/>
          <p:cNvSpPr>
            <a:spLocks noGrp="1"/>
          </p:cNvSpPr>
          <p:nvPr>
            <p:ph type="ftr" sz="quarter" idx="3"/>
          </p:nvPr>
        </p:nvSpPr>
        <p:spPr>
          <a:xfrm>
            <a:off x="2197100" y="6356350"/>
            <a:ext cx="5346700" cy="365125"/>
          </a:xfrm>
        </p:spPr>
        <p:txBody>
          <a:bodyPr/>
          <a:lstStyle/>
          <a:p>
            <a:r>
              <a:rPr lang="en-US" dirty="0" smtClean="0"/>
              <a:t>Guillermo </a:t>
            </a:r>
            <a:r>
              <a:rPr lang="en-US" dirty="0"/>
              <a:t>Wechsler. 2013. This work is licensed under the Creative Commons Attribution-</a:t>
            </a:r>
            <a:r>
              <a:rPr lang="en-US" dirty="0" err="1"/>
              <a:t>ShareAlike</a:t>
            </a:r>
            <a:r>
              <a:rPr lang="en-US" dirty="0"/>
              <a:t> 3.0 </a:t>
            </a:r>
            <a:r>
              <a:rPr lang="en-US" dirty="0" err="1"/>
              <a:t>Unported</a:t>
            </a:r>
            <a:r>
              <a:rPr lang="en-US" dirty="0"/>
              <a:t> License. </a:t>
            </a:r>
            <a:endParaRPr lang="en-US" dirty="0"/>
          </a:p>
        </p:txBody>
      </p:sp>
    </p:spTree>
    <p:extLst>
      <p:ext uri="{BB962C8B-B14F-4D97-AF65-F5344CB8AC3E}">
        <p14:creationId xmlns:p14="http://schemas.microsoft.com/office/powerpoint/2010/main" val="7736313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t>Investing in </a:t>
            </a:r>
            <a:r>
              <a:rPr lang="en-US" sz="2800" b="1" i="1" dirty="0" smtClean="0"/>
              <a:t>guanxi: orientation</a:t>
            </a:r>
            <a:endParaRPr lang="en-US" sz="2800" b="1" i="1" dirty="0"/>
          </a:p>
        </p:txBody>
      </p:sp>
      <p:sp>
        <p:nvSpPr>
          <p:cNvPr id="3" name="Content Placeholder 2"/>
          <p:cNvSpPr>
            <a:spLocks noGrp="1"/>
          </p:cNvSpPr>
          <p:nvPr>
            <p:ph sz="half" idx="1"/>
          </p:nvPr>
        </p:nvSpPr>
        <p:spPr>
          <a:xfrm>
            <a:off x="838200" y="1955801"/>
            <a:ext cx="4038600" cy="3568700"/>
          </a:xfrm>
          <a:ln>
            <a:solidFill>
              <a:schemeClr val="bg1">
                <a:lumMod val="65000"/>
              </a:schemeClr>
            </a:solidFill>
          </a:ln>
        </p:spPr>
        <p:txBody>
          <a:bodyPr>
            <a:noAutofit/>
          </a:bodyPr>
          <a:lstStyle/>
          <a:p>
            <a:pPr marL="0" indent="0">
              <a:buNone/>
            </a:pPr>
            <a:r>
              <a:rPr lang="en-US" sz="1600" b="1" dirty="0" smtClean="0"/>
              <a:t>Low Control Burning:</a:t>
            </a:r>
          </a:p>
          <a:p>
            <a:pPr lvl="1" indent="-342900"/>
            <a:r>
              <a:rPr lang="en-US" sz="1400" dirty="0" smtClean="0"/>
              <a:t>KB</a:t>
            </a:r>
          </a:p>
          <a:p>
            <a:pPr lvl="1" indent="-342900"/>
            <a:r>
              <a:rPr lang="en-US" sz="1400" dirty="0" smtClean="0"/>
              <a:t>Entertainment gifts</a:t>
            </a:r>
          </a:p>
          <a:p>
            <a:pPr marL="0" indent="0">
              <a:buNone/>
            </a:pPr>
            <a:r>
              <a:rPr lang="en-US" sz="1600" b="1" dirty="0" smtClean="0"/>
              <a:t>Medium Control Burning:</a:t>
            </a:r>
          </a:p>
          <a:p>
            <a:pPr lvl="1" indent="-342900"/>
            <a:r>
              <a:rPr lang="en-US" sz="1400" dirty="0" smtClean="0"/>
              <a:t>Dinners</a:t>
            </a:r>
          </a:p>
          <a:p>
            <a:pPr lvl="1" indent="-342900"/>
            <a:r>
              <a:rPr lang="en-US" sz="1400" dirty="0" smtClean="0"/>
              <a:t>Attendance at </a:t>
            </a:r>
            <a:r>
              <a:rPr lang="en-US" sz="1400" dirty="0" smtClean="0"/>
              <a:t>Events</a:t>
            </a:r>
            <a:endParaRPr lang="en-US" sz="1400" dirty="0" smtClean="0"/>
          </a:p>
          <a:p>
            <a:pPr marL="0" indent="0">
              <a:buNone/>
            </a:pPr>
            <a:r>
              <a:rPr lang="en-US" sz="1600" b="1" dirty="0" smtClean="0"/>
              <a:t>Guided Investments:</a:t>
            </a:r>
          </a:p>
          <a:p>
            <a:pPr lvl="1"/>
            <a:r>
              <a:rPr lang="en-US" sz="1400" dirty="0" smtClean="0"/>
              <a:t>Linking data</a:t>
            </a:r>
          </a:p>
          <a:p>
            <a:pPr lvl="1"/>
            <a:r>
              <a:rPr lang="en-US" sz="1400" dirty="0" smtClean="0"/>
              <a:t>Co-financing events</a:t>
            </a:r>
          </a:p>
          <a:p>
            <a:pPr lvl="1"/>
            <a:r>
              <a:rPr lang="en-US" sz="1400" dirty="0" smtClean="0"/>
              <a:t>Co-investing in shared capabilities and technology</a:t>
            </a:r>
          </a:p>
          <a:p>
            <a:pPr lvl="1"/>
            <a:r>
              <a:rPr lang="en-US" sz="1400" dirty="0" smtClean="0"/>
              <a:t>Co-investing in expanding brands</a:t>
            </a:r>
          </a:p>
          <a:p>
            <a:pPr marL="0" indent="0">
              <a:buNone/>
            </a:pPr>
            <a:endParaRPr lang="en-US" sz="1600" dirty="0" smtClean="0"/>
          </a:p>
          <a:p>
            <a:pPr marL="0" indent="0">
              <a:buNone/>
            </a:pPr>
            <a:endParaRPr lang="en-US" sz="1600" dirty="0"/>
          </a:p>
        </p:txBody>
      </p:sp>
      <p:sp>
        <p:nvSpPr>
          <p:cNvPr id="5" name="Rectangle 4"/>
          <p:cNvSpPr/>
          <p:nvPr/>
        </p:nvSpPr>
        <p:spPr>
          <a:xfrm>
            <a:off x="5499100" y="1968500"/>
            <a:ext cx="1193800" cy="1003300"/>
          </a:xfrm>
          <a:prstGeom prst="rect">
            <a:avLst/>
          </a:prstGeom>
          <a:solidFill>
            <a:schemeClr val="bg1">
              <a:lumMod val="85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6781800" y="1968500"/>
            <a:ext cx="1193800" cy="1003300"/>
          </a:xfrm>
          <a:prstGeom prst="rect">
            <a:avLst/>
          </a:prstGeom>
          <a:solidFill>
            <a:schemeClr val="bg1">
              <a:lumMod val="85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5511800" y="3073400"/>
            <a:ext cx="1193800" cy="1003300"/>
          </a:xfrm>
          <a:prstGeom prst="rect">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794500" y="3073400"/>
            <a:ext cx="1193800" cy="1003300"/>
          </a:xfrm>
          <a:prstGeom prst="rect">
            <a:avLst/>
          </a:prstGeom>
          <a:solidFill>
            <a:schemeClr val="bg1">
              <a:lumMod val="85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6096000" y="1454666"/>
            <a:ext cx="1308100" cy="369332"/>
          </a:xfrm>
          <a:prstGeom prst="rect">
            <a:avLst/>
          </a:prstGeom>
          <a:noFill/>
        </p:spPr>
        <p:txBody>
          <a:bodyPr wrap="square" rtlCol="0">
            <a:spAutoFit/>
          </a:bodyPr>
          <a:lstStyle/>
          <a:p>
            <a:pPr algn="ctr"/>
            <a:r>
              <a:rPr lang="en-US" b="1" i="1" dirty="0" smtClean="0"/>
              <a:t>Invested</a:t>
            </a:r>
            <a:endParaRPr lang="en-US" b="1" i="1" dirty="0"/>
          </a:p>
        </p:txBody>
      </p:sp>
      <p:sp>
        <p:nvSpPr>
          <p:cNvPr id="10" name="TextBox 9"/>
          <p:cNvSpPr txBox="1"/>
          <p:nvPr/>
        </p:nvSpPr>
        <p:spPr>
          <a:xfrm>
            <a:off x="6216650" y="4128532"/>
            <a:ext cx="1308100" cy="369332"/>
          </a:xfrm>
          <a:prstGeom prst="rect">
            <a:avLst/>
          </a:prstGeom>
          <a:noFill/>
        </p:spPr>
        <p:txBody>
          <a:bodyPr wrap="square" rtlCol="0">
            <a:spAutoFit/>
          </a:bodyPr>
          <a:lstStyle/>
          <a:p>
            <a:pPr algn="ctr"/>
            <a:r>
              <a:rPr lang="en-US" b="1" i="1" dirty="0" smtClean="0"/>
              <a:t>Burned</a:t>
            </a:r>
            <a:endParaRPr lang="en-US" b="1" i="1" dirty="0"/>
          </a:p>
        </p:txBody>
      </p:sp>
      <p:sp>
        <p:nvSpPr>
          <p:cNvPr id="11" name="TextBox 10"/>
          <p:cNvSpPr txBox="1"/>
          <p:nvPr/>
        </p:nvSpPr>
        <p:spPr>
          <a:xfrm rot="16200000">
            <a:off x="4546600" y="2799834"/>
            <a:ext cx="1308100" cy="369332"/>
          </a:xfrm>
          <a:prstGeom prst="rect">
            <a:avLst/>
          </a:prstGeom>
          <a:noFill/>
        </p:spPr>
        <p:txBody>
          <a:bodyPr wrap="square" rtlCol="0">
            <a:spAutoFit/>
          </a:bodyPr>
          <a:lstStyle/>
          <a:p>
            <a:pPr algn="ctr"/>
            <a:r>
              <a:rPr lang="en-US" b="1" i="1" dirty="0" smtClean="0"/>
              <a:t>Personal</a:t>
            </a:r>
            <a:endParaRPr lang="en-US" b="1" i="1" dirty="0"/>
          </a:p>
        </p:txBody>
      </p:sp>
      <p:sp>
        <p:nvSpPr>
          <p:cNvPr id="12" name="TextBox 11"/>
          <p:cNvSpPr txBox="1"/>
          <p:nvPr/>
        </p:nvSpPr>
        <p:spPr>
          <a:xfrm rot="5400000">
            <a:off x="7607300" y="2799834"/>
            <a:ext cx="1308100" cy="369332"/>
          </a:xfrm>
          <a:prstGeom prst="rect">
            <a:avLst/>
          </a:prstGeom>
          <a:noFill/>
        </p:spPr>
        <p:txBody>
          <a:bodyPr wrap="square" rtlCol="0">
            <a:spAutoFit/>
          </a:bodyPr>
          <a:lstStyle/>
          <a:p>
            <a:pPr algn="ctr"/>
            <a:r>
              <a:rPr lang="en-US" b="1" i="1" dirty="0" smtClean="0"/>
              <a:t>Business +</a:t>
            </a:r>
            <a:endParaRPr lang="en-US" b="1" i="1" dirty="0"/>
          </a:p>
        </p:txBody>
      </p:sp>
      <p:sp>
        <p:nvSpPr>
          <p:cNvPr id="4" name="TextBox 3"/>
          <p:cNvSpPr txBox="1"/>
          <p:nvPr/>
        </p:nvSpPr>
        <p:spPr>
          <a:xfrm>
            <a:off x="5657850" y="3257262"/>
            <a:ext cx="1397000" cy="584776"/>
          </a:xfrm>
          <a:prstGeom prst="rect">
            <a:avLst/>
          </a:prstGeom>
          <a:noFill/>
        </p:spPr>
        <p:txBody>
          <a:bodyPr wrap="square" rtlCol="0">
            <a:spAutoFit/>
          </a:bodyPr>
          <a:lstStyle/>
          <a:p>
            <a:r>
              <a:rPr lang="en-US" sz="1600" b="1" dirty="0" smtClean="0">
                <a:solidFill>
                  <a:schemeClr val="bg1"/>
                </a:solidFill>
              </a:rPr>
              <a:t>Weakest Strategy</a:t>
            </a:r>
            <a:endParaRPr lang="en-US" sz="1600" b="1" dirty="0">
              <a:solidFill>
                <a:schemeClr val="bg1"/>
              </a:solidFill>
            </a:endParaRPr>
          </a:p>
        </p:txBody>
      </p:sp>
      <p:sp>
        <p:nvSpPr>
          <p:cNvPr id="13" name="Slide Number Placeholder 12"/>
          <p:cNvSpPr>
            <a:spLocks noGrp="1"/>
          </p:cNvSpPr>
          <p:nvPr>
            <p:ph type="sldNum" sz="quarter" idx="12"/>
          </p:nvPr>
        </p:nvSpPr>
        <p:spPr/>
        <p:txBody>
          <a:bodyPr/>
          <a:lstStyle/>
          <a:p>
            <a:fld id="{250263CF-4C40-9343-9C5C-7C5611DC4D92}" type="slidenum">
              <a:rPr lang="en-US" smtClean="0"/>
              <a:t>6</a:t>
            </a:fld>
            <a:endParaRPr lang="en-US"/>
          </a:p>
        </p:txBody>
      </p:sp>
      <p:sp>
        <p:nvSpPr>
          <p:cNvPr id="16" name="TextBox 15"/>
          <p:cNvSpPr txBox="1"/>
          <p:nvPr/>
        </p:nvSpPr>
        <p:spPr>
          <a:xfrm>
            <a:off x="622300" y="1484868"/>
            <a:ext cx="4495800" cy="369332"/>
          </a:xfrm>
          <a:prstGeom prst="rect">
            <a:avLst/>
          </a:prstGeom>
          <a:noFill/>
        </p:spPr>
        <p:txBody>
          <a:bodyPr wrap="square" rtlCol="0">
            <a:spAutoFit/>
          </a:bodyPr>
          <a:lstStyle/>
          <a:p>
            <a:pPr algn="ctr"/>
            <a:r>
              <a:rPr lang="en-US" b="1" i="1" dirty="0" smtClean="0"/>
              <a:t>Instruments to Develop Guanxi: </a:t>
            </a:r>
            <a:r>
              <a:rPr lang="en-US" dirty="0" smtClean="0"/>
              <a:t>Illustration</a:t>
            </a:r>
            <a:endParaRPr lang="en-US" dirty="0"/>
          </a:p>
        </p:txBody>
      </p:sp>
      <p:sp>
        <p:nvSpPr>
          <p:cNvPr id="17" name="Footer Placeholder 4"/>
          <p:cNvSpPr>
            <a:spLocks noGrp="1"/>
          </p:cNvSpPr>
          <p:nvPr>
            <p:ph type="ftr" sz="quarter" idx="3"/>
          </p:nvPr>
        </p:nvSpPr>
        <p:spPr>
          <a:xfrm>
            <a:off x="2197100" y="6356350"/>
            <a:ext cx="5346700" cy="365125"/>
          </a:xfrm>
        </p:spPr>
        <p:txBody>
          <a:bodyPr/>
          <a:lstStyle/>
          <a:p>
            <a:r>
              <a:rPr lang="en-US" dirty="0" smtClean="0"/>
              <a:t>Guillermo </a:t>
            </a:r>
            <a:r>
              <a:rPr lang="en-US" dirty="0"/>
              <a:t>Wechsler. 2013. This work is licensed under the Creative Commons Attribution-</a:t>
            </a:r>
            <a:r>
              <a:rPr lang="en-US" dirty="0" err="1"/>
              <a:t>ShareAlike</a:t>
            </a:r>
            <a:r>
              <a:rPr lang="en-US" dirty="0"/>
              <a:t> 3.0 </a:t>
            </a:r>
            <a:r>
              <a:rPr lang="en-US" dirty="0" err="1"/>
              <a:t>Unported</a:t>
            </a:r>
            <a:r>
              <a:rPr lang="en-US" dirty="0"/>
              <a:t> License. </a:t>
            </a:r>
            <a:endParaRPr lang="en-US" dirty="0"/>
          </a:p>
        </p:txBody>
      </p:sp>
    </p:spTree>
    <p:extLst>
      <p:ext uri="{BB962C8B-B14F-4D97-AF65-F5344CB8AC3E}">
        <p14:creationId xmlns:p14="http://schemas.microsoft.com/office/powerpoint/2010/main" val="20760693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i="1" dirty="0" smtClean="0"/>
              <a:t>Investment projects: priorities</a:t>
            </a:r>
            <a:endParaRPr lang="en-US" sz="2800" b="1" i="1" dirty="0"/>
          </a:p>
        </p:txBody>
      </p:sp>
      <p:sp>
        <p:nvSpPr>
          <p:cNvPr id="3" name="Content Placeholder 2"/>
          <p:cNvSpPr>
            <a:spLocks noGrp="1"/>
          </p:cNvSpPr>
          <p:nvPr>
            <p:ph idx="1"/>
          </p:nvPr>
        </p:nvSpPr>
        <p:spPr/>
        <p:txBody>
          <a:bodyPr>
            <a:normAutofit/>
          </a:bodyPr>
          <a:lstStyle/>
          <a:p>
            <a:pPr>
              <a:buClr>
                <a:schemeClr val="bg1">
                  <a:lumMod val="50000"/>
                </a:schemeClr>
              </a:buClr>
              <a:buFont typeface="Wingdings" charset="2"/>
              <a:buChar char="q"/>
            </a:pPr>
            <a:r>
              <a:rPr lang="en-US" sz="1800" dirty="0" smtClean="0"/>
              <a:t>The company will favor investing in guanxi against burning money in guanxi.</a:t>
            </a:r>
          </a:p>
          <a:p>
            <a:pPr>
              <a:buClr>
                <a:schemeClr val="bg1">
                  <a:lumMod val="50000"/>
                </a:schemeClr>
              </a:buClr>
              <a:buFont typeface="Wingdings" charset="2"/>
              <a:buChar char="q"/>
            </a:pPr>
            <a:r>
              <a:rPr lang="en-US" sz="1800" dirty="0" smtClean="0"/>
              <a:t>The company will favor guanxi that creates business, social and cultural value.  The company will not favor guanxi that produces mere private value or damages business, social or cultural values.</a:t>
            </a:r>
          </a:p>
          <a:p>
            <a:pPr>
              <a:buClr>
                <a:schemeClr val="bg1">
                  <a:lumMod val="50000"/>
                </a:schemeClr>
              </a:buClr>
              <a:buFont typeface="Wingdings" charset="2"/>
              <a:buChar char="q"/>
            </a:pPr>
            <a:r>
              <a:rPr lang="en-US" sz="1800" dirty="0" smtClean="0"/>
              <a:t>The company will favor investing in guanxi when the instrument used for the investment grants the company teams more capacity to influence and guide its final impact.</a:t>
            </a:r>
          </a:p>
          <a:p>
            <a:pPr>
              <a:buClr>
                <a:schemeClr val="bg1">
                  <a:lumMod val="50000"/>
                </a:schemeClr>
              </a:buClr>
              <a:buFont typeface="Wingdings" charset="2"/>
              <a:buChar char="q"/>
            </a:pPr>
            <a:endParaRPr lang="en-US" sz="1800" dirty="0"/>
          </a:p>
        </p:txBody>
      </p:sp>
      <p:sp>
        <p:nvSpPr>
          <p:cNvPr id="4" name="Slide Number Placeholder 3"/>
          <p:cNvSpPr>
            <a:spLocks noGrp="1"/>
          </p:cNvSpPr>
          <p:nvPr>
            <p:ph type="sldNum" sz="quarter" idx="12"/>
          </p:nvPr>
        </p:nvSpPr>
        <p:spPr/>
        <p:txBody>
          <a:bodyPr/>
          <a:lstStyle/>
          <a:p>
            <a:fld id="{250263CF-4C40-9343-9C5C-7C5611DC4D92}" type="slidenum">
              <a:rPr lang="en-US" smtClean="0"/>
              <a:t>7</a:t>
            </a:fld>
            <a:endParaRPr lang="en-US"/>
          </a:p>
        </p:txBody>
      </p:sp>
      <p:sp>
        <p:nvSpPr>
          <p:cNvPr id="6" name="Footer Placeholder 4"/>
          <p:cNvSpPr>
            <a:spLocks noGrp="1"/>
          </p:cNvSpPr>
          <p:nvPr>
            <p:ph type="ftr" sz="quarter" idx="3"/>
          </p:nvPr>
        </p:nvSpPr>
        <p:spPr>
          <a:xfrm>
            <a:off x="2197100" y="6356350"/>
            <a:ext cx="5346700" cy="365125"/>
          </a:xfrm>
        </p:spPr>
        <p:txBody>
          <a:bodyPr/>
          <a:lstStyle/>
          <a:p>
            <a:r>
              <a:rPr lang="en-US" dirty="0" smtClean="0"/>
              <a:t>Guillermo </a:t>
            </a:r>
            <a:r>
              <a:rPr lang="en-US" dirty="0"/>
              <a:t>Wechsler. 2013. This work is licensed under the Creative Commons Attribution-</a:t>
            </a:r>
            <a:r>
              <a:rPr lang="en-US" dirty="0" err="1"/>
              <a:t>ShareAlike</a:t>
            </a:r>
            <a:r>
              <a:rPr lang="en-US" dirty="0"/>
              <a:t> 3.0 </a:t>
            </a:r>
            <a:r>
              <a:rPr lang="en-US" dirty="0" err="1"/>
              <a:t>Unported</a:t>
            </a:r>
            <a:r>
              <a:rPr lang="en-US" dirty="0"/>
              <a:t> License. </a:t>
            </a:r>
            <a:endParaRPr lang="en-US" dirty="0"/>
          </a:p>
        </p:txBody>
      </p:sp>
    </p:spTree>
    <p:extLst>
      <p:ext uri="{BB962C8B-B14F-4D97-AF65-F5344CB8AC3E}">
        <p14:creationId xmlns:p14="http://schemas.microsoft.com/office/powerpoint/2010/main" val="70165678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2643</TotalTime>
  <Words>1152</Words>
  <Application>Microsoft Macintosh PowerPoint</Application>
  <PresentationFormat>On-screen Show (4:3)</PresentationFormat>
  <Paragraphs>73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guanxi: understanding social capital in the China market</vt:lpstr>
      <vt:lpstr>introduction</vt:lpstr>
      <vt:lpstr>social capital</vt:lpstr>
      <vt:lpstr>guanxi: tacit principles</vt:lpstr>
      <vt:lpstr>guanxi: investment funding criteria</vt:lpstr>
      <vt:lpstr>Investing in guanxi: orientation</vt:lpstr>
      <vt:lpstr>Investment projects: priorities</vt:lpstr>
    </vt:vector>
  </TitlesOfParts>
  <Company>blackbird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guanxi: understanding social capital in China market</dc:title>
  <dc:creator>guillermo m wechsler</dc:creator>
  <cp:lastModifiedBy>Sarah Cove</cp:lastModifiedBy>
  <cp:revision>36</cp:revision>
  <dcterms:created xsi:type="dcterms:W3CDTF">2013-03-11T11:55:56Z</dcterms:created>
  <dcterms:modified xsi:type="dcterms:W3CDTF">2013-04-10T17:10:18Z</dcterms:modified>
</cp:coreProperties>
</file>